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8" r:id="rId4"/>
    <p:sldId id="258" r:id="rId5"/>
    <p:sldId id="259" r:id="rId6"/>
    <p:sldId id="260" r:id="rId7"/>
    <p:sldId id="261" r:id="rId8"/>
    <p:sldId id="262" r:id="rId9"/>
    <p:sldId id="264" r:id="rId10"/>
    <p:sldId id="273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87" r:id="rId19"/>
    <p:sldId id="296" r:id="rId20"/>
    <p:sldId id="277" r:id="rId21"/>
    <p:sldId id="282" r:id="rId22"/>
    <p:sldId id="286" r:id="rId23"/>
    <p:sldId id="283" r:id="rId24"/>
    <p:sldId id="285" r:id="rId25"/>
    <p:sldId id="295" r:id="rId26"/>
    <p:sldId id="297" r:id="rId27"/>
    <p:sldId id="300" r:id="rId28"/>
    <p:sldId id="299" r:id="rId29"/>
    <p:sldId id="290" r:id="rId30"/>
    <p:sldId id="293" r:id="rId31"/>
    <p:sldId id="294" r:id="rId32"/>
    <p:sldId id="279" r:id="rId33"/>
    <p:sldId id="280" r:id="rId34"/>
    <p:sldId id="281" r:id="rId3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vagu02\Documents\Personal\ITAM\Lognorm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vagu02\Documents\Personal\ITAM\Lognormal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vagu02\Documents\Personal\ITAM\Lognorm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circle"/>
            <c:size val="6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0"/>
            <c:bubble3D val="0"/>
          </c:dPt>
          <c:dPt>
            <c:idx val="7"/>
            <c:bubble3D val="0"/>
          </c:dPt>
          <c:trendline>
            <c:trendlineType val="log"/>
            <c:dispRSqr val="0"/>
            <c:dispEq val="0"/>
          </c:trendline>
          <c:trendline>
            <c:trendlineType val="log"/>
            <c:dispRSqr val="0"/>
            <c:dispEq val="0"/>
          </c:trendline>
          <c:trendline>
            <c:trendlineType val="log"/>
            <c:dispRSqr val="0"/>
            <c:dispEq val="0"/>
          </c:trendline>
          <c:xVal>
            <c:numRef>
              <c:f>Sheet1!$A$2:$A$9</c:f>
              <c:numCache>
                <c:formatCode>0%</c:formatCode>
                <c:ptCount val="8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</c:v>
                </c:pt>
                <c:pt idx="5">
                  <c:v>0.8</c:v>
                </c:pt>
                <c:pt idx="6">
                  <c:v>0.9</c:v>
                </c:pt>
                <c:pt idx="7">
                  <c:v>1</c:v>
                </c:pt>
              </c:numCache>
            </c:numRef>
          </c:xVal>
          <c:yVal>
            <c:numRef>
              <c:f>Sheet1!$B$2:$B$9</c:f>
              <c:numCache>
                <c:formatCode>0%</c:formatCode>
                <c:ptCount val="8"/>
                <c:pt idx="0">
                  <c:v>0</c:v>
                </c:pt>
                <c:pt idx="1">
                  <c:v>1.9E-2</c:v>
                </c:pt>
                <c:pt idx="2">
                  <c:v>4.9000000000000002E-2</c:v>
                </c:pt>
                <c:pt idx="3">
                  <c:v>0.13700000000000001</c:v>
                </c:pt>
                <c:pt idx="4">
                  <c:v>0.26500000000000001</c:v>
                </c:pt>
                <c:pt idx="5">
                  <c:v>0.46</c:v>
                </c:pt>
                <c:pt idx="6">
                  <c:v>0.61099999999999999</c:v>
                </c:pt>
                <c:pt idx="7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293464"/>
        <c:axId val="427293856"/>
      </c:scatterChart>
      <c:valAx>
        <c:axId val="427293464"/>
        <c:scaling>
          <c:orientation val="minMax"/>
          <c:max val="1"/>
          <c:min val="0"/>
        </c:scaling>
        <c:delete val="0"/>
        <c:axPos val="b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MX"/>
          </a:p>
        </c:txPr>
        <c:crossAx val="427293856"/>
        <c:crosses val="autoZero"/>
        <c:crossBetween val="midCat"/>
        <c:majorUnit val="0.2"/>
      </c:valAx>
      <c:valAx>
        <c:axId val="427293856"/>
        <c:scaling>
          <c:orientation val="minMax"/>
          <c:max val="1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MX"/>
          </a:p>
        </c:txPr>
        <c:crossAx val="427293464"/>
        <c:crosses val="autoZero"/>
        <c:crossBetween val="midCat"/>
        <c:majorUnit val="0.2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Papel lognormal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Tiendas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Sheet3!$M$15:$M$23</c:f>
              <c:numCache>
                <c:formatCode>0.00</c:formatCode>
                <c:ptCount val="9"/>
                <c:pt idx="0">
                  <c:v>2.4849066497880004</c:v>
                </c:pt>
                <c:pt idx="1">
                  <c:v>3.1780538303479458</c:v>
                </c:pt>
                <c:pt idx="2">
                  <c:v>3.8712010109078911</c:v>
                </c:pt>
                <c:pt idx="3">
                  <c:v>4.5643481914678361</c:v>
                </c:pt>
                <c:pt idx="4">
                  <c:v>5.2574953720277815</c:v>
                </c:pt>
                <c:pt idx="5">
                  <c:v>5.9506425525877269</c:v>
                </c:pt>
                <c:pt idx="6">
                  <c:v>6.6437897331476723</c:v>
                </c:pt>
                <c:pt idx="7">
                  <c:v>7.3369369137076177</c:v>
                </c:pt>
                <c:pt idx="8">
                  <c:v>8.0300840942675631</c:v>
                </c:pt>
              </c:numCache>
            </c:numRef>
          </c:xVal>
          <c:yVal>
            <c:numRef>
              <c:f>Sheet3!$N$15:$N$23</c:f>
              <c:numCache>
                <c:formatCode>0.00</c:formatCode>
                <c:ptCount val="9"/>
                <c:pt idx="0">
                  <c:v>0.1245931720873501</c:v>
                </c:pt>
                <c:pt idx="1">
                  <c:v>0.74696298554373175</c:v>
                </c:pt>
                <c:pt idx="2">
                  <c:v>1.3394380339957088</c:v>
                </c:pt>
                <c:pt idx="3">
                  <c:v>1.7080655512260188</c:v>
                </c:pt>
                <c:pt idx="4">
                  <c:v>1.9262473378988307</c:v>
                </c:pt>
                <c:pt idx="5">
                  <c:v>2.2719996414903285</c:v>
                </c:pt>
                <c:pt idx="6">
                  <c:v>2.6513043486570425</c:v>
                </c:pt>
                <c:pt idx="7">
                  <c:v>2.9861304813434946</c:v>
                </c:pt>
                <c:pt idx="8">
                  <c:v>3.3233436133633272</c:v>
                </c:pt>
              </c:numCache>
            </c:numRef>
          </c:yVal>
          <c:smooth val="0"/>
        </c:ser>
        <c:ser>
          <c:idx val="1"/>
          <c:order val="1"/>
          <c:tx>
            <c:v>Ventas totales</c:v>
          </c:tx>
          <c:spPr>
            <a:ln w="28575">
              <a:noFill/>
            </a:ln>
          </c:spPr>
          <c:marker>
            <c:symbol val="circle"/>
            <c:size val="9"/>
          </c:marker>
          <c:trendline>
            <c:trendlineType val="linear"/>
            <c:dispRSqr val="0"/>
            <c:dispEq val="0"/>
          </c:trendline>
          <c:xVal>
            <c:numRef>
              <c:f>Sheet3!$M$15:$M$23</c:f>
              <c:numCache>
                <c:formatCode>0.00</c:formatCode>
                <c:ptCount val="9"/>
                <c:pt idx="0">
                  <c:v>2.4849066497880004</c:v>
                </c:pt>
                <c:pt idx="1">
                  <c:v>3.1780538303479458</c:v>
                </c:pt>
                <c:pt idx="2">
                  <c:v>3.8712010109078911</c:v>
                </c:pt>
                <c:pt idx="3">
                  <c:v>4.5643481914678361</c:v>
                </c:pt>
                <c:pt idx="4">
                  <c:v>5.2574953720277815</c:v>
                </c:pt>
                <c:pt idx="5">
                  <c:v>5.9506425525877269</c:v>
                </c:pt>
                <c:pt idx="6">
                  <c:v>6.6437897331476723</c:v>
                </c:pt>
                <c:pt idx="7">
                  <c:v>7.3369369137076177</c:v>
                </c:pt>
                <c:pt idx="8">
                  <c:v>8.0300840942675631</c:v>
                </c:pt>
              </c:numCache>
            </c:numRef>
          </c:xVal>
          <c:yVal>
            <c:numRef>
              <c:f>Sheet3!$O$15:$O$23</c:f>
              <c:numCache>
                <c:formatCode>0.00</c:formatCode>
                <c:ptCount val="9"/>
                <c:pt idx="0">
                  <c:v>-1.4129188718502554</c:v>
                </c:pt>
                <c:pt idx="1">
                  <c:v>-0.87147965331432165</c:v>
                </c:pt>
                <c:pt idx="2">
                  <c:v>-0.43895118868383404</c:v>
                </c:pt>
                <c:pt idx="3">
                  <c:v>-0.21063626526060694</c:v>
                </c:pt>
                <c:pt idx="4">
                  <c:v>-3.3919422116394975E-2</c:v>
                </c:pt>
                <c:pt idx="5">
                  <c:v>0.28868217331268636</c:v>
                </c:pt>
                <c:pt idx="6">
                  <c:v>0.61339595346929998</c:v>
                </c:pt>
                <c:pt idx="7">
                  <c:v>0.88945424444195276</c:v>
                </c:pt>
                <c:pt idx="8">
                  <c:v>1.1618919783392225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125608"/>
        <c:axId val="429126000"/>
      </c:scatterChart>
      <c:valAx>
        <c:axId val="429125608"/>
        <c:scaling>
          <c:orientation val="minMax"/>
          <c:max val="9"/>
          <c:min val="2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s-MX" sz="1400" b="0"/>
                  <a:t>ln(x)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429126000"/>
        <c:crossesAt val="-2"/>
        <c:crossBetween val="midCat"/>
      </c:valAx>
      <c:valAx>
        <c:axId val="429126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s-MX" sz="1400" b="0"/>
                  <a:t>Norm inv(%tiendas,%ventas)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429125608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45761105333531421"/>
          <c:y val="0.67298017137891519"/>
          <c:w val="0.46479943544792751"/>
          <c:h val="0.11203269849165176"/>
        </c:manualLayout>
      </c:layout>
      <c:overlay val="1"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b'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0.11189805441000975"/>
                  <c:y val="0.6360573429345313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 smtClean="0"/>
                      <a:t>b’ </a:t>
                    </a:r>
                    <a:r>
                      <a:rPr lang="en-US" baseline="0" dirty="0"/>
                      <a:t>= </a:t>
                    </a:r>
                    <a:r>
                      <a:rPr lang="en-US" baseline="0" dirty="0" smtClean="0"/>
                      <a:t>0.9206a’ </a:t>
                    </a:r>
                    <a:r>
                      <a:rPr lang="en-US" baseline="0" dirty="0"/>
                      <a:t>- 0.8783
R² = </a:t>
                    </a:r>
                    <a:r>
                      <a:rPr lang="en-US" baseline="0" dirty="0" smtClean="0"/>
                      <a:t>0.9997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Sheet1!$A$2:$A$7</c:f>
              <c:numCache>
                <c:formatCode>General</c:formatCode>
                <c:ptCount val="6"/>
                <c:pt idx="0">
                  <c:v>-1.2815515655446006</c:v>
                </c:pt>
                <c:pt idx="1">
                  <c:v>-0.84162123357291452</c:v>
                </c:pt>
                <c:pt idx="2">
                  <c:v>-0.25334710313579978</c:v>
                </c:pt>
                <c:pt idx="3">
                  <c:v>0.25334710313579978</c:v>
                </c:pt>
                <c:pt idx="4">
                  <c:v>0.84162123357291474</c:v>
                </c:pt>
                <c:pt idx="5">
                  <c:v>1.2815515655446006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-2.0748547343933095</c:v>
                </c:pt>
                <c:pt idx="1">
                  <c:v>-1.6546279023510773</c:v>
                </c:pt>
                <c:pt idx="2">
                  <c:v>-1.0938973526034375</c:v>
                </c:pt>
                <c:pt idx="3">
                  <c:v>-0.62800601443756987</c:v>
                </c:pt>
                <c:pt idx="4">
                  <c:v>-0.10043372051146976</c:v>
                </c:pt>
                <c:pt idx="5">
                  <c:v>0.28192632958706138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291896"/>
        <c:axId val="427295032"/>
      </c:scatterChart>
      <c:valAx>
        <c:axId val="427291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427295032"/>
        <c:crosses val="autoZero"/>
        <c:crossBetween val="midCat"/>
      </c:valAx>
      <c:valAx>
        <c:axId val="427295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4272918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cv</c:v>
                </c:pt>
              </c:strCache>
            </c:strRef>
          </c:tx>
          <c:marker>
            <c:symbol val="none"/>
          </c:marker>
          <c:xVal>
            <c:numRef>
              <c:f>Sheet1!$A$2:$A$21</c:f>
              <c:numCache>
                <c:formatCode>General</c:formatCode>
                <c:ptCount val="2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</c:numCache>
            </c:numRef>
          </c:xVal>
          <c:yVal>
            <c:numRef>
              <c:f>Sheet1!$B$2:$B$21</c:f>
              <c:numCache>
                <c:formatCode>0.000</c:formatCode>
                <c:ptCount val="20"/>
                <c:pt idx="0">
                  <c:v>0.10025052161544074</c:v>
                </c:pt>
                <c:pt idx="1">
                  <c:v>0.20201676710706024</c:v>
                </c:pt>
                <c:pt idx="2">
                  <c:v>0.30687828809678019</c:v>
                </c:pt>
                <c:pt idx="3">
                  <c:v>0.41654636115540644</c:v>
                </c:pt>
                <c:pt idx="4">
                  <c:v>0.53294035002778817</c:v>
                </c:pt>
                <c:pt idx="5">
                  <c:v>0.65827761207589319</c:v>
                </c:pt>
                <c:pt idx="6">
                  <c:v>0.79518313611103375</c:v>
                </c:pt>
                <c:pt idx="7">
                  <c:v>0.94682674196758498</c:v>
                </c:pt>
                <c:pt idx="8">
                  <c:v>1.1170980201739111</c:v>
                </c:pt>
                <c:pt idx="9">
                  <c:v>1.3108324944320862</c:v>
                </c:pt>
                <c:pt idx="10">
                  <c:v>1.5341071189943107</c:v>
                </c:pt>
                <c:pt idx="11">
                  <c:v>1.7946297158457374</c:v>
                </c:pt>
                <c:pt idx="12">
                  <c:v>2.1022560988450496</c:v>
                </c:pt>
                <c:pt idx="13">
                  <c:v>2.4696815716113343</c:v>
                </c:pt>
                <c:pt idx="14">
                  <c:v>2.9133719014843482</c:v>
                </c:pt>
                <c:pt idx="15">
                  <c:v>3.454825222141213</c:v>
                </c:pt>
                <c:pt idx="16">
                  <c:v>4.122294215791773</c:v>
                </c:pt>
                <c:pt idx="17">
                  <c:v>4.9531527078570399</c:v>
                </c:pt>
                <c:pt idx="18">
                  <c:v>5.9971704006825171</c:v>
                </c:pt>
                <c:pt idx="19">
                  <c:v>7.3210757428908106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292288"/>
        <c:axId val="427292680"/>
      </c:scatterChart>
      <c:valAx>
        <c:axId val="427292288"/>
        <c:scaling>
          <c:orientation val="minMax"/>
          <c:max val="2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MX" dirty="0" smtClean="0"/>
                  <a:t>Sigma</a:t>
                </a:r>
                <a:endParaRPr lang="es-MX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27292680"/>
        <c:crosses val="autoZero"/>
        <c:crossBetween val="midCat"/>
        <c:majorUnit val="0.25"/>
      </c:valAx>
      <c:valAx>
        <c:axId val="427292680"/>
        <c:scaling>
          <c:orientation val="minMax"/>
          <c:max val="6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 dirty="0" smtClean="0"/>
                  <a:t>CV</a:t>
                </a:r>
                <a:endParaRPr lang="es-MX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427292288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noFill/>
            <a:ln w="19050">
              <a:solidFill>
                <a:schemeClr val="tx1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c:spPr>
          </c:dPt>
          <c:val>
            <c:numRef>
              <c:f>Sheet1!$C$5:$C$45</c:f>
              <c:numCache>
                <c:formatCode>0.000</c:formatCode>
                <c:ptCount val="41"/>
                <c:pt idx="0" formatCode="General">
                  <c:v>0</c:v>
                </c:pt>
                <c:pt idx="1">
                  <c:v>0.16800365632789019</c:v>
                </c:pt>
                <c:pt idx="2">
                  <c:v>0.4479450130826903</c:v>
                </c:pt>
                <c:pt idx="3">
                  <c:v>0.60387413963526981</c:v>
                </c:pt>
                <c:pt idx="4">
                  <c:v>0.65997592718740772</c:v>
                </c:pt>
                <c:pt idx="5">
                  <c:v>0.65901645739623038</c:v>
                </c:pt>
                <c:pt idx="6">
                  <c:v>0.62887158073655813</c:v>
                </c:pt>
                <c:pt idx="7">
                  <c:v>0.58541627968528365</c:v>
                </c:pt>
                <c:pt idx="8">
                  <c:v>0.53731491984433888</c:v>
                </c:pt>
                <c:pt idx="9">
                  <c:v>0.48915793255781442</c:v>
                </c:pt>
                <c:pt idx="10">
                  <c:v>0.44326920044603635</c:v>
                </c:pt>
                <c:pt idx="11">
                  <c:v>0.40071868821501638</c:v>
                </c:pt>
                <c:pt idx="12">
                  <c:v>0.36188861684334606</c:v>
                </c:pt>
                <c:pt idx="13">
                  <c:v>0.32679146695615424</c:v>
                </c:pt>
                <c:pt idx="14">
                  <c:v>0.29524930688438339</c:v>
                </c:pt>
                <c:pt idx="15">
                  <c:v>0.26699487560855584</c:v>
                </c:pt>
                <c:pt idx="16">
                  <c:v>0.2417280905371697</c:v>
                </c:pt>
                <c:pt idx="17">
                  <c:v>0.21914697581284429</c:v>
                </c:pt>
                <c:pt idx="18">
                  <c:v>0.19896386228890281</c:v>
                </c:pt>
                <c:pt idx="19">
                  <c:v>0.18091312589245093</c:v>
                </c:pt>
                <c:pt idx="20">
                  <c:v>0.1647541143490576</c:v>
                </c:pt>
                <c:pt idx="21">
                  <c:v>0.15027139940781356</c:v>
                </c:pt>
                <c:pt idx="22">
                  <c:v>0.1372736073687352</c:v>
                </c:pt>
                <c:pt idx="23">
                  <c:v>0.12559155917023268</c:v>
                </c:pt>
                <c:pt idx="24">
                  <c:v>0.11507614177757443</c:v>
                </c:pt>
                <c:pt idx="25">
                  <c:v>0.10559614834998522</c:v>
                </c:pt>
                <c:pt idx="26">
                  <c:v>9.7036215052116251E-2</c:v>
                </c:pt>
                <c:pt idx="27">
                  <c:v>8.9294917557460829E-2</c:v>
                </c:pt>
                <c:pt idx="28">
                  <c:v>8.2283052467053364E-2</c:v>
                </c:pt>
                <c:pt idx="29">
                  <c:v>7.5922107332333677E-2</c:v>
                </c:pt>
                <c:pt idx="30">
                  <c:v>7.0142911244355344E-2</c:v>
                </c:pt>
                <c:pt idx="31">
                  <c:v>6.4884452087602573E-2</c:v>
                </c:pt>
                <c:pt idx="32">
                  <c:v>6.009284414807909E-2</c:v>
                </c:pt>
                <c:pt idx="33">
                  <c:v>5.5720429342817665E-2</c:v>
                </c:pt>
                <c:pt idx="34">
                  <c:v>5.1724996007987432E-2</c:v>
                </c:pt>
                <c:pt idx="35">
                  <c:v>4.8069100406314791E-2</c:v>
                </c:pt>
                <c:pt idx="36">
                  <c:v>4.4719477571161723E-2</c:v>
                </c:pt>
                <c:pt idx="37">
                  <c:v>4.1646529608597688E-2</c:v>
                </c:pt>
                <c:pt idx="38">
                  <c:v>3.8823881027043684E-2</c:v>
                </c:pt>
                <c:pt idx="39">
                  <c:v>3.6227992003677566E-2</c:v>
                </c:pt>
                <c:pt idx="40">
                  <c:v>3.3837821704973965E-2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27293072"/>
        <c:axId val="427296992"/>
      </c:barChart>
      <c:lineChart>
        <c:grouping val="standard"/>
        <c:varyColors val="0"/>
        <c:ser>
          <c:idx val="2"/>
          <c:order val="1"/>
          <c:spPr>
            <a:ln w="25400">
              <a:solidFill>
                <a:schemeClr val="tx2"/>
              </a:solidFill>
            </a:ln>
          </c:spPr>
          <c:marker>
            <c:symbol val="none"/>
          </c:marker>
          <c:val>
            <c:numRef>
              <c:f>Sheet1!$D$5:$D$45</c:f>
              <c:numCache>
                <c:formatCode>General</c:formatCode>
                <c:ptCount val="41"/>
                <c:pt idx="0">
                  <c:v>0</c:v>
                </c:pt>
                <c:pt idx="1">
                  <c:v>0.16800365632789019</c:v>
                </c:pt>
                <c:pt idx="2">
                  <c:v>0.4479450130826903</c:v>
                </c:pt>
                <c:pt idx="3">
                  <c:v>0.60387413963526981</c:v>
                </c:pt>
                <c:pt idx="4">
                  <c:v>0.65997592718740772</c:v>
                </c:pt>
                <c:pt idx="5">
                  <c:v>0.65901645739623038</c:v>
                </c:pt>
                <c:pt idx="6">
                  <c:v>0.62887158073655813</c:v>
                </c:pt>
                <c:pt idx="7">
                  <c:v>0.58541627968528365</c:v>
                </c:pt>
                <c:pt idx="8">
                  <c:v>0.53731491984433888</c:v>
                </c:pt>
                <c:pt idx="9">
                  <c:v>0.48915793255781442</c:v>
                </c:pt>
                <c:pt idx="10">
                  <c:v>0.44326920044603635</c:v>
                </c:pt>
                <c:pt idx="11">
                  <c:v>0.40071868821501638</c:v>
                </c:pt>
                <c:pt idx="12">
                  <c:v>0.36188861684334606</c:v>
                </c:pt>
                <c:pt idx="13">
                  <c:v>0.32679146695615424</c:v>
                </c:pt>
                <c:pt idx="14">
                  <c:v>0.29524930688438339</c:v>
                </c:pt>
                <c:pt idx="15">
                  <c:v>0.26699487560855584</c:v>
                </c:pt>
                <c:pt idx="16">
                  <c:v>0.2417280905371697</c:v>
                </c:pt>
                <c:pt idx="17">
                  <c:v>0.21914697581284429</c:v>
                </c:pt>
                <c:pt idx="18">
                  <c:v>0.19896386228890281</c:v>
                </c:pt>
                <c:pt idx="19">
                  <c:v>0.18091312589245093</c:v>
                </c:pt>
                <c:pt idx="20">
                  <c:v>0.1647541143490576</c:v>
                </c:pt>
                <c:pt idx="21">
                  <c:v>0.15027139940781356</c:v>
                </c:pt>
                <c:pt idx="22">
                  <c:v>0.1372736073687352</c:v>
                </c:pt>
                <c:pt idx="23">
                  <c:v>0.12559155917023268</c:v>
                </c:pt>
                <c:pt idx="24">
                  <c:v>0.11507614177757443</c:v>
                </c:pt>
                <c:pt idx="25">
                  <c:v>0.10559614834998522</c:v>
                </c:pt>
                <c:pt idx="26">
                  <c:v>9.7036215052116251E-2</c:v>
                </c:pt>
                <c:pt idx="27">
                  <c:v>8.9294917557460829E-2</c:v>
                </c:pt>
                <c:pt idx="28">
                  <c:v>8.2283052467053364E-2</c:v>
                </c:pt>
                <c:pt idx="29">
                  <c:v>7.5922107332333677E-2</c:v>
                </c:pt>
                <c:pt idx="30">
                  <c:v>7.0142911244355344E-2</c:v>
                </c:pt>
                <c:pt idx="31">
                  <c:v>6.4884452087602573E-2</c:v>
                </c:pt>
                <c:pt idx="32">
                  <c:v>6.009284414807909E-2</c:v>
                </c:pt>
                <c:pt idx="33">
                  <c:v>5.5720429342817665E-2</c:v>
                </c:pt>
                <c:pt idx="34">
                  <c:v>5.1724996007987432E-2</c:v>
                </c:pt>
                <c:pt idx="35">
                  <c:v>4.8069100406314791E-2</c:v>
                </c:pt>
                <c:pt idx="36">
                  <c:v>4.4719477571161723E-2</c:v>
                </c:pt>
                <c:pt idx="37">
                  <c:v>4.1646529608597688E-2</c:v>
                </c:pt>
                <c:pt idx="38">
                  <c:v>3.8823881027043684E-2</c:v>
                </c:pt>
                <c:pt idx="39">
                  <c:v>3.6227992003677566E-2</c:v>
                </c:pt>
                <c:pt idx="40">
                  <c:v>3.3837821704973965E-2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293072"/>
        <c:axId val="427296992"/>
      </c:lineChart>
      <c:catAx>
        <c:axId val="427293072"/>
        <c:scaling>
          <c:orientation val="minMax"/>
        </c:scaling>
        <c:delete val="0"/>
        <c:axPos val="b"/>
        <c:majorTickMark val="out"/>
        <c:minorTickMark val="none"/>
        <c:tickLblPos val="nextTo"/>
        <c:crossAx val="427296992"/>
        <c:crosses val="autoZero"/>
        <c:auto val="1"/>
        <c:lblAlgn val="ctr"/>
        <c:lblOffset val="100"/>
        <c:tickLblSkip val="2"/>
        <c:noMultiLvlLbl val="0"/>
      </c:catAx>
      <c:valAx>
        <c:axId val="427296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27293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f(x)</c:v>
          </c:tx>
          <c:marker>
            <c:symbol val="none"/>
          </c:marker>
          <c:val>
            <c:numRef>
              <c:f>Sheet1!$G$5:$G$45</c:f>
              <c:numCache>
                <c:formatCode>0.000</c:formatCode>
                <c:ptCount val="41"/>
                <c:pt idx="0">
                  <c:v>0</c:v>
                </c:pt>
                <c:pt idx="1">
                  <c:v>0.16800365632789019</c:v>
                </c:pt>
                <c:pt idx="2">
                  <c:v>0.4479450130826903</c:v>
                </c:pt>
                <c:pt idx="3">
                  <c:v>0.60387413963526981</c:v>
                </c:pt>
                <c:pt idx="4">
                  <c:v>0.65997592718740772</c:v>
                </c:pt>
                <c:pt idx="5">
                  <c:v>0.65901645739623038</c:v>
                </c:pt>
                <c:pt idx="6">
                  <c:v>0.62887158073655813</c:v>
                </c:pt>
                <c:pt idx="7">
                  <c:v>0.58541627968528365</c:v>
                </c:pt>
                <c:pt idx="8">
                  <c:v>0.53731491984433888</c:v>
                </c:pt>
                <c:pt idx="9">
                  <c:v>0.48915793255781442</c:v>
                </c:pt>
                <c:pt idx="10">
                  <c:v>0.44326920044603635</c:v>
                </c:pt>
                <c:pt idx="11">
                  <c:v>0.40071868821501638</c:v>
                </c:pt>
                <c:pt idx="12">
                  <c:v>0.36188861684334606</c:v>
                </c:pt>
                <c:pt idx="13">
                  <c:v>0.32679146695615424</c:v>
                </c:pt>
                <c:pt idx="14">
                  <c:v>0.29524930688438339</c:v>
                </c:pt>
                <c:pt idx="15">
                  <c:v>0.26699487560855584</c:v>
                </c:pt>
                <c:pt idx="16">
                  <c:v>0.2417280905371697</c:v>
                </c:pt>
                <c:pt idx="17">
                  <c:v>0.21914697581284429</c:v>
                </c:pt>
                <c:pt idx="18">
                  <c:v>0.19896386228890281</c:v>
                </c:pt>
                <c:pt idx="19">
                  <c:v>0.18091312589245093</c:v>
                </c:pt>
                <c:pt idx="20">
                  <c:v>0.1647541143490576</c:v>
                </c:pt>
                <c:pt idx="21">
                  <c:v>0.15027139940781356</c:v>
                </c:pt>
                <c:pt idx="22">
                  <c:v>0.1372736073687352</c:v>
                </c:pt>
                <c:pt idx="23">
                  <c:v>0.12559155917023268</c:v>
                </c:pt>
                <c:pt idx="24">
                  <c:v>0.11507614177757443</c:v>
                </c:pt>
                <c:pt idx="25">
                  <c:v>0.10559614834998522</c:v>
                </c:pt>
                <c:pt idx="26">
                  <c:v>9.7036215052116251E-2</c:v>
                </c:pt>
                <c:pt idx="27">
                  <c:v>8.9294917557460829E-2</c:v>
                </c:pt>
                <c:pt idx="28">
                  <c:v>8.2283052467053364E-2</c:v>
                </c:pt>
                <c:pt idx="29">
                  <c:v>7.5922107332333677E-2</c:v>
                </c:pt>
                <c:pt idx="30">
                  <c:v>7.0142911244355344E-2</c:v>
                </c:pt>
                <c:pt idx="31">
                  <c:v>6.4884452087602573E-2</c:v>
                </c:pt>
                <c:pt idx="32">
                  <c:v>6.009284414807909E-2</c:v>
                </c:pt>
                <c:pt idx="33">
                  <c:v>5.5720429342817665E-2</c:v>
                </c:pt>
                <c:pt idx="34">
                  <c:v>5.1724996007987432E-2</c:v>
                </c:pt>
                <c:pt idx="35">
                  <c:v>4.8069100406314791E-2</c:v>
                </c:pt>
                <c:pt idx="36">
                  <c:v>4.4719477571161723E-2</c:v>
                </c:pt>
                <c:pt idx="37">
                  <c:v>4.1646529608597688E-2</c:v>
                </c:pt>
                <c:pt idx="38">
                  <c:v>3.8823881027043684E-2</c:v>
                </c:pt>
                <c:pt idx="39">
                  <c:v>3.6227992003677566E-2</c:v>
                </c:pt>
                <c:pt idx="40">
                  <c:v>3.3837821704973965E-2</c:v>
                </c:pt>
              </c:numCache>
            </c:numRef>
          </c:val>
          <c:smooth val="1"/>
        </c:ser>
        <c:ser>
          <c:idx val="2"/>
          <c:order val="1"/>
          <c:tx>
            <c:v>f1(x)</c:v>
          </c:tx>
          <c:marker>
            <c:symbol val="none"/>
          </c:marker>
          <c:val>
            <c:numRef>
              <c:f>Sheet1!$H$5:$H$45</c:f>
              <c:numCache>
                <c:formatCode>0.000</c:formatCode>
                <c:ptCount val="41"/>
                <c:pt idx="0">
                  <c:v>0</c:v>
                </c:pt>
                <c:pt idx="1">
                  <c:v>7.8896980322870954E-3</c:v>
                </c:pt>
                <c:pt idx="2">
                  <c:v>4.5440607294452727E-2</c:v>
                </c:pt>
                <c:pt idx="3">
                  <c:v>9.612200190279796E-2</c:v>
                </c:pt>
                <c:pt idx="4">
                  <c:v>0.14461897818470826</c:v>
                </c:pt>
                <c:pt idx="5">
                  <c:v>0.18504239731959593</c:v>
                </c:pt>
                <c:pt idx="6">
                  <c:v>0.216230084176804</c:v>
                </c:pt>
                <c:pt idx="7">
                  <c:v>0.23889346277749837</c:v>
                </c:pt>
                <c:pt idx="8">
                  <c:v>0.25433367507545618</c:v>
                </c:pt>
                <c:pt idx="9">
                  <c:v>0.2639126476229311</c:v>
                </c:pt>
                <c:pt idx="10">
                  <c:v>0.26885636057682599</c:v>
                </c:pt>
                <c:pt idx="11">
                  <c:v>0.27019930551406146</c:v>
                </c:pt>
                <c:pt idx="12">
                  <c:v>0.2687861235855552</c:v>
                </c:pt>
                <c:pt idx="13">
                  <c:v>0.26529385572429204</c:v>
                </c:pt>
                <c:pt idx="14">
                  <c:v>0.26025922360948822</c:v>
                </c:pt>
                <c:pt idx="15">
                  <c:v>0.25410466587772651</c:v>
                </c:pt>
                <c:pt idx="16">
                  <c:v>0.24716095308938796</c:v>
                </c:pt>
                <c:pt idx="17">
                  <c:v>0.23968596150137403</c:v>
                </c:pt>
                <c:pt idx="18">
                  <c:v>0.23187988627675979</c:v>
                </c:pt>
                <c:pt idx="19">
                  <c:v>0.22389740493138496</c:v>
                </c:pt>
                <c:pt idx="20">
                  <c:v>0.21585733002609037</c:v>
                </c:pt>
                <c:pt idx="21">
                  <c:v>0.20785023910982459</c:v>
                </c:pt>
                <c:pt idx="22">
                  <c:v>0.19994449479859594</c:v>
                </c:pt>
                <c:pt idx="23">
                  <c:v>0.19219099222376509</c:v>
                </c:pt>
                <c:pt idx="24">
                  <c:v>0.1846269039249672</c:v>
                </c:pt>
                <c:pt idx="25">
                  <c:v>0.17727863606311192</c:v>
                </c:pt>
                <c:pt idx="26">
                  <c:v>0.17016416426599679</c:v>
                </c:pt>
                <c:pt idx="27">
                  <c:v>0.16329488114105187</c:v>
                </c:pt>
                <c:pt idx="28">
                  <c:v>0.15667705890503364</c:v>
                </c:pt>
                <c:pt idx="29">
                  <c:v>0.15031300818985896</c:v>
                </c:pt>
                <c:pt idx="30">
                  <c:v>0.1442019965976292</c:v>
                </c:pt>
                <c:pt idx="31">
                  <c:v>0.13834097693727621</c:v>
                </c:pt>
                <c:pt idx="32">
                  <c:v>0.1327251644330725</c:v>
                </c:pt>
                <c:pt idx="33">
                  <c:v>0.12734849388429312</c:v>
                </c:pt>
                <c:pt idx="34">
                  <c:v>0.12220398125489911</c:v>
                </c:pt>
                <c:pt idx="35">
                  <c:v>0.11728400907804677</c:v>
                </c:pt>
                <c:pt idx="36">
                  <c:v>0.11258055105959942</c:v>
                </c:pt>
                <c:pt idx="37">
                  <c:v>0.10808534811567061</c:v>
                </c:pt>
                <c:pt idx="38">
                  <c:v>0.10379004559440899</c:v>
                </c:pt>
                <c:pt idx="39">
                  <c:v>9.9686299466880485E-2</c:v>
                </c:pt>
                <c:pt idx="40">
                  <c:v>9.5765857713691185E-2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9118944"/>
        <c:axId val="429119336"/>
      </c:lineChart>
      <c:catAx>
        <c:axId val="429118944"/>
        <c:scaling>
          <c:orientation val="minMax"/>
        </c:scaling>
        <c:delete val="0"/>
        <c:axPos val="b"/>
        <c:majorTickMark val="out"/>
        <c:minorTickMark val="none"/>
        <c:tickLblPos val="nextTo"/>
        <c:crossAx val="429119336"/>
        <c:crosses val="autoZero"/>
        <c:auto val="1"/>
        <c:lblAlgn val="ctr"/>
        <c:lblOffset val="100"/>
        <c:tickLblSkip val="2"/>
        <c:noMultiLvlLbl val="0"/>
      </c:catAx>
      <c:valAx>
        <c:axId val="429119336"/>
        <c:scaling>
          <c:orientation val="minMax"/>
        </c:scaling>
        <c:delete val="0"/>
        <c:axPos val="l"/>
        <c:numFmt formatCode="0.0" sourceLinked="0"/>
        <c:majorTickMark val="out"/>
        <c:minorTickMark val="none"/>
        <c:tickLblPos val="nextTo"/>
        <c:crossAx val="429118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358738176595851"/>
          <c:y val="0.52814465636644736"/>
          <c:w val="0.27378373693854308"/>
          <c:h val="0.14594204936328123"/>
        </c:manualLayout>
      </c:layout>
      <c:overlay val="1"/>
      <c:txPr>
        <a:bodyPr/>
        <a:lstStyle/>
        <a:p>
          <a:pPr>
            <a:defRPr sz="1600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Pt>
            <c:idx val="0"/>
            <c:bubble3D val="0"/>
          </c:dPt>
          <c:dPt>
            <c:idx val="7"/>
            <c:bubble3D val="0"/>
          </c:dPt>
          <c:trendline>
            <c:trendlineType val="log"/>
            <c:dispRSqr val="0"/>
            <c:dispEq val="0"/>
          </c:trendline>
          <c:trendline>
            <c:trendlineType val="log"/>
            <c:dispRSqr val="0"/>
            <c:dispEq val="0"/>
          </c:trendline>
          <c:trendline>
            <c:trendlineType val="log"/>
            <c:dispRSqr val="0"/>
            <c:dispEq val="0"/>
          </c:trendline>
          <c:xVal>
            <c:numRef>
              <c:f>Sheet1!$A$2:$A$9</c:f>
              <c:numCache>
                <c:formatCode>0%</c:formatCode>
                <c:ptCount val="8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</c:v>
                </c:pt>
                <c:pt idx="5">
                  <c:v>0.8</c:v>
                </c:pt>
                <c:pt idx="6">
                  <c:v>0.9</c:v>
                </c:pt>
                <c:pt idx="7">
                  <c:v>1</c:v>
                </c:pt>
              </c:numCache>
            </c:numRef>
          </c:xVal>
          <c:yVal>
            <c:numRef>
              <c:f>Sheet1!$B$2:$B$9</c:f>
              <c:numCache>
                <c:formatCode>0%</c:formatCode>
                <c:ptCount val="8"/>
                <c:pt idx="0">
                  <c:v>0</c:v>
                </c:pt>
                <c:pt idx="1">
                  <c:v>1.9E-2</c:v>
                </c:pt>
                <c:pt idx="2">
                  <c:v>4.9000000000000002E-2</c:v>
                </c:pt>
                <c:pt idx="3">
                  <c:v>0.13700000000000001</c:v>
                </c:pt>
                <c:pt idx="4">
                  <c:v>0.26500000000000001</c:v>
                </c:pt>
                <c:pt idx="5">
                  <c:v>0.46</c:v>
                </c:pt>
                <c:pt idx="6">
                  <c:v>0.61099999999999999</c:v>
                </c:pt>
                <c:pt idx="7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120512"/>
        <c:axId val="429121688"/>
      </c:scatterChart>
      <c:valAx>
        <c:axId val="429120512"/>
        <c:scaling>
          <c:orientation val="minMax"/>
          <c:max val="1"/>
          <c:min val="0"/>
        </c:scaling>
        <c:delete val="0"/>
        <c:axPos val="b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MX"/>
          </a:p>
        </c:txPr>
        <c:crossAx val="429121688"/>
        <c:crosses val="autoZero"/>
        <c:crossBetween val="midCat"/>
        <c:majorUnit val="0.2"/>
      </c:valAx>
      <c:valAx>
        <c:axId val="429121688"/>
        <c:scaling>
          <c:orientation val="minMax"/>
          <c:max val="1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MX"/>
          </a:p>
        </c:txPr>
        <c:crossAx val="429120512"/>
        <c:crosses val="autoZero"/>
        <c:crossBetween val="midCat"/>
        <c:majorUnit val="0.2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Gini</c:v>
                </c:pt>
              </c:strCache>
            </c:strRef>
          </c:tx>
          <c:marker>
            <c:symbol val="none"/>
          </c:marker>
          <c:xVal>
            <c:numRef>
              <c:f>Sheet1!$A$2:$A$21</c:f>
              <c:numCache>
                <c:formatCode>General</c:formatCode>
                <c:ptCount val="2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</c:numCache>
            </c:numRef>
          </c:xVal>
          <c:yVal>
            <c:numRef>
              <c:f>Sheet1!$B$2:$B$21</c:f>
              <c:numCache>
                <c:formatCode>0.000</c:formatCode>
                <c:ptCount val="20"/>
                <c:pt idx="0">
                  <c:v>5.6371977797016637E-2</c:v>
                </c:pt>
                <c:pt idx="1">
                  <c:v>0.11246291601828506</c:v>
                </c:pt>
                <c:pt idx="2">
                  <c:v>0.16799597142736356</c:v>
                </c:pt>
                <c:pt idx="3">
                  <c:v>0.22270258921047859</c:v>
                </c:pt>
                <c:pt idx="4">
                  <c:v>0.2763263901682369</c:v>
                </c:pt>
                <c:pt idx="5">
                  <c:v>0.32862675945912745</c:v>
                </c:pt>
                <c:pt idx="6">
                  <c:v>0.37938205356231025</c:v>
                </c:pt>
                <c:pt idx="7">
                  <c:v>0.42839235504666839</c:v>
                </c:pt>
                <c:pt idx="8">
                  <c:v>0.47548171978692366</c:v>
                </c:pt>
                <c:pt idx="9">
                  <c:v>0.52049987781304652</c:v>
                </c:pt>
                <c:pt idx="10">
                  <c:v>0.56332336632510893</c:v>
                </c:pt>
                <c:pt idx="11">
                  <c:v>0.60385609084792602</c:v>
                </c:pt>
                <c:pt idx="12">
                  <c:v>0.64202932735567186</c:v>
                </c:pt>
                <c:pt idx="13">
                  <c:v>0.67780119383741844</c:v>
                </c:pt>
                <c:pt idx="14">
                  <c:v>0.7111556336535152</c:v>
                </c:pt>
                <c:pt idx="15">
                  <c:v>0.74210096470766063</c:v>
                </c:pt>
                <c:pt idx="16">
                  <c:v>0.77066805760835244</c:v>
                </c:pt>
                <c:pt idx="17">
                  <c:v>0.79690821242283216</c:v>
                </c:pt>
                <c:pt idx="18">
                  <c:v>0.8208908072732779</c:v>
                </c:pt>
                <c:pt idx="19">
                  <c:v>0.84270079294971478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120904"/>
        <c:axId val="429122472"/>
      </c:scatterChart>
      <c:valAx>
        <c:axId val="429120904"/>
        <c:scaling>
          <c:orientation val="minMax"/>
          <c:max val="2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MX" dirty="0" smtClean="0"/>
                  <a:t>Sigma</a:t>
                </a:r>
                <a:endParaRPr lang="es-MX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MX"/>
          </a:p>
        </c:txPr>
        <c:crossAx val="429122472"/>
        <c:crosses val="autoZero"/>
        <c:crossBetween val="midCat"/>
        <c:majorUnit val="0.25"/>
      </c:valAx>
      <c:valAx>
        <c:axId val="429122472"/>
        <c:scaling>
          <c:orientation val="minMax"/>
          <c:max val="0.9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 dirty="0" err="1" smtClean="0"/>
                  <a:t>Gini</a:t>
                </a:r>
                <a:endParaRPr lang="es-MX" dirty="0"/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MX"/>
          </a:p>
        </c:txPr>
        <c:crossAx val="429120904"/>
        <c:crosses val="autoZero"/>
        <c:crossBetween val="midCat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Pt>
            <c:idx val="0"/>
            <c:bubble3D val="0"/>
          </c:dPt>
          <c:dPt>
            <c:idx val="7"/>
            <c:bubble3D val="0"/>
          </c:dPt>
          <c:trendline>
            <c:trendlineType val="log"/>
            <c:dispRSqr val="0"/>
            <c:dispEq val="0"/>
          </c:trendline>
          <c:trendline>
            <c:trendlineType val="log"/>
            <c:dispRSqr val="0"/>
            <c:dispEq val="0"/>
          </c:trendline>
          <c:trendline>
            <c:trendlineType val="log"/>
            <c:dispRSqr val="0"/>
            <c:dispEq val="0"/>
          </c:trendline>
          <c:xVal>
            <c:numRef>
              <c:f>Sheet1!$A$2:$A$9</c:f>
              <c:numCache>
                <c:formatCode>0%</c:formatCode>
                <c:ptCount val="8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</c:v>
                </c:pt>
                <c:pt idx="5">
                  <c:v>0.8</c:v>
                </c:pt>
                <c:pt idx="6">
                  <c:v>0.9</c:v>
                </c:pt>
                <c:pt idx="7">
                  <c:v>1</c:v>
                </c:pt>
              </c:numCache>
            </c:numRef>
          </c:xVal>
          <c:yVal>
            <c:numRef>
              <c:f>Sheet1!$B$2:$B$9</c:f>
              <c:numCache>
                <c:formatCode>0%</c:formatCode>
                <c:ptCount val="8"/>
                <c:pt idx="0">
                  <c:v>0</c:v>
                </c:pt>
                <c:pt idx="1">
                  <c:v>1.9E-2</c:v>
                </c:pt>
                <c:pt idx="2">
                  <c:v>4.9000000000000002E-2</c:v>
                </c:pt>
                <c:pt idx="3">
                  <c:v>0.13700000000000001</c:v>
                </c:pt>
                <c:pt idx="4">
                  <c:v>0.26500000000000001</c:v>
                </c:pt>
                <c:pt idx="5">
                  <c:v>0.46</c:v>
                </c:pt>
                <c:pt idx="6">
                  <c:v>0.61099999999999999</c:v>
                </c:pt>
                <c:pt idx="7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123256"/>
        <c:axId val="429123648"/>
      </c:scatterChart>
      <c:valAx>
        <c:axId val="429123256"/>
        <c:scaling>
          <c:orientation val="minMax"/>
          <c:max val="1"/>
          <c:min val="0"/>
        </c:scaling>
        <c:delete val="0"/>
        <c:axPos val="b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MX"/>
          </a:p>
        </c:txPr>
        <c:crossAx val="429123648"/>
        <c:crosses val="autoZero"/>
        <c:crossBetween val="midCat"/>
        <c:majorUnit val="0.2"/>
      </c:valAx>
      <c:valAx>
        <c:axId val="429123648"/>
        <c:scaling>
          <c:orientation val="minMax"/>
          <c:max val="1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MX"/>
          </a:p>
        </c:txPr>
        <c:crossAx val="429123256"/>
        <c:crosses val="autoZero"/>
        <c:crossBetween val="midCat"/>
        <c:majorUnit val="0.2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-7.7809017000864547E-3"/>
                  <c:y val="-5.6082776002777848E-2"/>
                </c:manualLayout>
              </c:layout>
              <c:numFmt formatCode="0%" sourceLinked="0"/>
              <c:txPr>
                <a:bodyPr/>
                <a:lstStyle/>
                <a:p>
                  <a:pPr>
                    <a:defRPr sz="1600"/>
                  </a:pPr>
                  <a:endParaRPr lang="es-MX"/>
                </a:p>
              </c:txPr>
            </c:trendlineLbl>
          </c:trendline>
          <c:xVal>
            <c:numRef>
              <c:f>Sheet3!$M$3:$M$11</c:f>
              <c:numCache>
                <c:formatCode>0.00</c:formatCode>
                <c:ptCount val="9"/>
                <c:pt idx="0">
                  <c:v>2.4849066497880004</c:v>
                </c:pt>
                <c:pt idx="1">
                  <c:v>3.1780538303479458</c:v>
                </c:pt>
                <c:pt idx="2">
                  <c:v>3.8712010109078911</c:v>
                </c:pt>
                <c:pt idx="3">
                  <c:v>4.5643481914678361</c:v>
                </c:pt>
                <c:pt idx="4">
                  <c:v>5.2574953720277815</c:v>
                </c:pt>
                <c:pt idx="5">
                  <c:v>5.9506425525877269</c:v>
                </c:pt>
                <c:pt idx="6">
                  <c:v>6.6437897331476723</c:v>
                </c:pt>
                <c:pt idx="7">
                  <c:v>7.3369369137076177</c:v>
                </c:pt>
                <c:pt idx="8">
                  <c:v>8.0300840942675631</c:v>
                </c:pt>
              </c:numCache>
            </c:numRef>
          </c:xVal>
          <c:yVal>
            <c:numRef>
              <c:f>Sheet3!$N$3:$N$11</c:f>
              <c:numCache>
                <c:formatCode>0.00</c:formatCode>
                <c:ptCount val="9"/>
                <c:pt idx="0">
                  <c:v>0.1245931720873501</c:v>
                </c:pt>
                <c:pt idx="1">
                  <c:v>0.74696298554373175</c:v>
                </c:pt>
                <c:pt idx="2">
                  <c:v>1.3394380339957088</c:v>
                </c:pt>
                <c:pt idx="3">
                  <c:v>1.7080655512260188</c:v>
                </c:pt>
                <c:pt idx="4">
                  <c:v>1.9262473378988307</c:v>
                </c:pt>
                <c:pt idx="5">
                  <c:v>2.2719996414903285</c:v>
                </c:pt>
                <c:pt idx="6">
                  <c:v>2.6513043486570425</c:v>
                </c:pt>
                <c:pt idx="7">
                  <c:v>2.9861304813434946</c:v>
                </c:pt>
                <c:pt idx="8">
                  <c:v>3.3233436133633272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124432"/>
        <c:axId val="429124824"/>
      </c:scatterChart>
      <c:valAx>
        <c:axId val="429124432"/>
        <c:scaling>
          <c:orientation val="minMax"/>
          <c:max val="9"/>
          <c:min val="2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s-MX" sz="1400" b="0"/>
                  <a:t>ln(x)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429124824"/>
        <c:crosses val="autoZero"/>
        <c:crossBetween val="midCat"/>
        <c:majorUnit val="2"/>
      </c:valAx>
      <c:valAx>
        <c:axId val="429124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s-MX" sz="1400" b="0"/>
                  <a:t>Norm inv(% tiendas)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429124432"/>
        <c:crosses val="autoZero"/>
        <c:crossBetween val="midCat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0.07918</cdr:x>
      <cdr:y>0.03814</cdr:y>
    </cdr:from>
    <cdr:to>
      <cdr:x>0.95021</cdr:x>
      <cdr:y>0.9291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60040" y="172616"/>
          <a:ext cx="3960440" cy="4032448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0.09235</cdr:x>
      <cdr:y>0.02568</cdr:y>
    </cdr:from>
    <cdr:to>
      <cdr:x>0.95117</cdr:x>
      <cdr:y>0.91498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60040" y="100607"/>
          <a:ext cx="3348372" cy="3483408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0.07918</cdr:x>
      <cdr:y>0.03814</cdr:y>
    </cdr:from>
    <cdr:to>
      <cdr:x>0.95021</cdr:x>
      <cdr:y>0.9291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60040" y="172616"/>
          <a:ext cx="3960440" cy="4032448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82CA-8F0C-4598-A355-0D003120CCF2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F10C-A2F2-497F-87AB-DE0140D0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700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82CA-8F0C-4598-A355-0D003120CCF2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F10C-A2F2-497F-87AB-DE0140D0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131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82CA-8F0C-4598-A355-0D003120CCF2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F10C-A2F2-497F-87AB-DE0140D0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842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82CA-8F0C-4598-A355-0D003120CCF2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F10C-A2F2-497F-87AB-DE0140D0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739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82CA-8F0C-4598-A355-0D003120CCF2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F10C-A2F2-497F-87AB-DE0140D0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507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82CA-8F0C-4598-A355-0D003120CCF2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F10C-A2F2-497F-87AB-DE0140D0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108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4040188" cy="576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576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82CA-8F0C-4598-A355-0D003120CCF2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F10C-A2F2-497F-87AB-DE0140D0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979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82CA-8F0C-4598-A355-0D003120CCF2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F10C-A2F2-497F-87AB-DE0140D0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946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82CA-8F0C-4598-A355-0D003120CCF2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F10C-A2F2-497F-87AB-DE0140D0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396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82CA-8F0C-4598-A355-0D003120CCF2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F10C-A2F2-497F-87AB-DE0140D0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88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82CA-8F0C-4598-A355-0D003120CCF2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F10C-A2F2-497F-87AB-DE0140D0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114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882CA-8F0C-4598-A355-0D003120CCF2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DF10C-A2F2-497F-87AB-DE0140D0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08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Curvas de concentración y la distribución </a:t>
            </a:r>
            <a:r>
              <a:rPr lang="es-MX" dirty="0" err="1" smtClean="0"/>
              <a:t>lognormal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Seminario Aleatorio 302</a:t>
            </a:r>
          </a:p>
          <a:p>
            <a:r>
              <a:rPr lang="es-MX" dirty="0" smtClean="0"/>
              <a:t>Gustavo Alvarez</a:t>
            </a:r>
            <a:endParaRPr lang="es-MX" dirty="0"/>
          </a:p>
        </p:txBody>
      </p:sp>
      <p:pic>
        <p:nvPicPr>
          <p:cNvPr id="4" name="Picture 2" descr="http://aspirantes.itam.mx/sites/all/themes/evolve/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6900" y="5445224"/>
            <a:ext cx="2451964" cy="75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8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Génesis – Sir Francis Galton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51920" y="3698352"/>
            <a:ext cx="4834880" cy="2427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 smtClean="0"/>
              <a:t>Un proceso </a:t>
            </a:r>
            <a:r>
              <a:rPr lang="es-MX" sz="2000" dirty="0" err="1" smtClean="0"/>
              <a:t>lognormal</a:t>
            </a:r>
            <a:r>
              <a:rPr lang="es-MX" sz="2000" dirty="0" smtClean="0"/>
              <a:t> es la realización del producto multiplicativo de muchas variables aleatorias independientes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s-MX" sz="2000" dirty="0" err="1" smtClean="0"/>
              <a:t>Law</a:t>
            </a:r>
            <a:r>
              <a:rPr lang="es-MX" sz="2000" dirty="0" smtClean="0"/>
              <a:t> of </a:t>
            </a:r>
            <a:r>
              <a:rPr lang="es-MX" sz="2000" dirty="0" err="1" smtClean="0"/>
              <a:t>proportional</a:t>
            </a:r>
            <a:r>
              <a:rPr lang="es-MX" sz="2000" dirty="0" smtClean="0"/>
              <a:t> </a:t>
            </a:r>
            <a:r>
              <a:rPr lang="es-MX" sz="2000" dirty="0" err="1" smtClean="0"/>
              <a:t>effect</a:t>
            </a:r>
            <a:endParaRPr lang="es-MX" sz="2000" dirty="0" smtClean="0"/>
          </a:p>
          <a:p>
            <a:pPr marL="0" indent="0" algn="ctr">
              <a:buNone/>
            </a:pPr>
            <a:r>
              <a:rPr lang="es-MX" sz="2000" dirty="0" err="1" smtClean="0"/>
              <a:t>Multiplicative</a:t>
            </a:r>
            <a:r>
              <a:rPr lang="es-MX" sz="2000" dirty="0" smtClean="0"/>
              <a:t> central </a:t>
            </a:r>
            <a:r>
              <a:rPr lang="es-MX" sz="2000" dirty="0" err="1" smtClean="0"/>
              <a:t>limit</a:t>
            </a:r>
            <a:r>
              <a:rPr lang="es-MX" sz="2000" dirty="0" smtClean="0"/>
              <a:t> </a:t>
            </a:r>
            <a:r>
              <a:rPr lang="es-MX" sz="2000" dirty="0" err="1" smtClean="0"/>
              <a:t>theorem</a:t>
            </a:r>
            <a:endParaRPr lang="es-MX" sz="20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s-MX" sz="2000" dirty="0" smtClean="0"/>
              <a:t>Factores aditivos  →  Factores multiplicativos</a:t>
            </a:r>
            <a:endParaRPr lang="es-MX" sz="2000" dirty="0"/>
          </a:p>
        </p:txBody>
      </p:sp>
      <p:pic>
        <p:nvPicPr>
          <p:cNvPr id="6" name="Picture 2" descr="Francis Galton 185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3" y="1629522"/>
            <a:ext cx="3048000" cy="413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upload.wikimedia.org/wikipedia/commons/b/b2/Galton's_correlation_diagram_18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8306" y="1556792"/>
            <a:ext cx="2270760" cy="19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Definición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268760"/>
                <a:ext cx="4038600" cy="475252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MX" sz="2000" dirty="0" smtClean="0">
                    <a:latin typeface="Cambria Math" pitchFamily="18" charset="0"/>
                    <a:ea typeface="Cambria Math" pitchFamily="18" charset="0"/>
                  </a:rPr>
                  <a:t>Sea X una </a:t>
                </a:r>
                <a:r>
                  <a:rPr lang="es-MX" sz="2000" dirty="0" err="1" smtClean="0">
                    <a:latin typeface="Cambria Math" pitchFamily="18" charset="0"/>
                    <a:ea typeface="Cambria Math" pitchFamily="18" charset="0"/>
                  </a:rPr>
                  <a:t>v.a.</a:t>
                </a:r>
                <a:r>
                  <a:rPr lang="es-MX" sz="2000" dirty="0" smtClean="0">
                    <a:latin typeface="Cambria Math" pitchFamily="18" charset="0"/>
                    <a:ea typeface="Cambria Math" pitchFamily="18" charset="0"/>
                  </a:rPr>
                  <a:t>, x&gt;0, tal que</a:t>
                </a:r>
              </a:p>
              <a:p>
                <a:pPr marL="0" indent="0" algn="ctr">
                  <a:buNone/>
                </a:pPr>
                <a:r>
                  <a:rPr lang="es-MX" sz="2000" dirty="0" smtClean="0">
                    <a:latin typeface="Cambria Math" pitchFamily="18" charset="0"/>
                    <a:ea typeface="Cambria Math" pitchFamily="18" charset="0"/>
                  </a:rPr>
                  <a:t>Y = </a:t>
                </a:r>
                <a:r>
                  <a:rPr lang="es-MX" sz="2000" dirty="0" err="1" smtClean="0">
                    <a:latin typeface="Cambria Math" pitchFamily="18" charset="0"/>
                    <a:ea typeface="Cambria Math" pitchFamily="18" charset="0"/>
                  </a:rPr>
                  <a:t>ln</a:t>
                </a:r>
                <a:r>
                  <a:rPr lang="es-MX" sz="2000" dirty="0" smtClean="0">
                    <a:latin typeface="Cambria Math" pitchFamily="18" charset="0"/>
                    <a:ea typeface="Cambria Math" pitchFamily="18" charset="0"/>
                  </a:rPr>
                  <a:t> X  con  Y ∼ N(</a:t>
                </a:r>
                <a:r>
                  <a:rPr lang="el-GR" sz="2000" dirty="0" smtClean="0">
                    <a:latin typeface="Cambria Math" pitchFamily="18" charset="0"/>
                    <a:ea typeface="Cambria Math" pitchFamily="18" charset="0"/>
                  </a:rPr>
                  <a:t>μ</a:t>
                </a:r>
                <a:r>
                  <a:rPr lang="es-MX" sz="2000" dirty="0" smtClean="0">
                    <a:latin typeface="Cambria Math" pitchFamily="18" charset="0"/>
                    <a:ea typeface="Cambria Math" pitchFamily="18" charset="0"/>
                  </a:rPr>
                  <a:t>,</a:t>
                </a:r>
                <a:r>
                  <a:rPr lang="el-GR" sz="2000" dirty="0" smtClean="0">
                    <a:latin typeface="Cambria Math" pitchFamily="18" charset="0"/>
                    <a:ea typeface="Cambria Math" pitchFamily="18" charset="0"/>
                  </a:rPr>
                  <a:t>σ</a:t>
                </a:r>
                <a:r>
                  <a:rPr lang="es-MX" sz="2000" baseline="30000" dirty="0" smtClean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s-MX" sz="2000" dirty="0" smtClean="0">
                    <a:latin typeface="Cambria Math" pitchFamily="18" charset="0"/>
                    <a:ea typeface="Cambria Math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s-MX" sz="2000" dirty="0" smtClean="0">
                    <a:latin typeface="Cambria Math" pitchFamily="18" charset="0"/>
                    <a:ea typeface="Cambria Math" pitchFamily="18" charset="0"/>
                  </a:rPr>
                  <a:t>entonces</a:t>
                </a:r>
              </a:p>
              <a:p>
                <a:pPr marL="0" indent="0" algn="ctr">
                  <a:buNone/>
                </a:pPr>
                <a:r>
                  <a:rPr lang="es-MX" sz="2000" dirty="0" smtClean="0">
                    <a:latin typeface="Cambria Math" pitchFamily="18" charset="0"/>
                    <a:ea typeface="Cambria Math" pitchFamily="18" charset="0"/>
                  </a:rPr>
                  <a:t>X </a:t>
                </a:r>
                <a:r>
                  <a:rPr lang="es-MX" sz="2000" dirty="0" smtClean="0">
                    <a:latin typeface="Cambria Math"/>
                    <a:ea typeface="Cambria Math"/>
                  </a:rPr>
                  <a:t>∼ </a:t>
                </a:r>
                <a:r>
                  <a:rPr lang="es-MX" sz="2000" dirty="0" err="1" smtClean="0">
                    <a:latin typeface="Cambria Math"/>
                    <a:ea typeface="Cambria Math"/>
                  </a:rPr>
                  <a:t>LogN</a:t>
                </a:r>
                <a:r>
                  <a:rPr lang="es-MX" sz="2000" dirty="0" smtClean="0">
                    <a:latin typeface="Cambria Math"/>
                    <a:ea typeface="Cambria Math"/>
                  </a:rPr>
                  <a:t>(</a:t>
                </a:r>
                <a:r>
                  <a:rPr lang="el-GR" sz="2000" dirty="0" smtClean="0">
                    <a:latin typeface="Cambria Math" pitchFamily="18" charset="0"/>
                    <a:ea typeface="Cambria Math" pitchFamily="18" charset="0"/>
                  </a:rPr>
                  <a:t>μ</a:t>
                </a:r>
                <a:r>
                  <a:rPr lang="es-MX" sz="2000" dirty="0" smtClean="0">
                    <a:latin typeface="Cambria Math" pitchFamily="18" charset="0"/>
                    <a:ea typeface="Cambria Math" pitchFamily="18" charset="0"/>
                  </a:rPr>
                  <a:t>,</a:t>
                </a:r>
                <a:r>
                  <a:rPr lang="el-GR" sz="2000" dirty="0" smtClean="0">
                    <a:latin typeface="Cambria Math" pitchFamily="18" charset="0"/>
                    <a:ea typeface="Cambria Math" pitchFamily="18" charset="0"/>
                  </a:rPr>
                  <a:t>σ</a:t>
                </a:r>
                <a:r>
                  <a:rPr lang="es-MX" sz="2000" baseline="30000" dirty="0" smtClean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s-MX" sz="2000" dirty="0" smtClean="0">
                    <a:latin typeface="Cambria Math" pitchFamily="18" charset="0"/>
                    <a:ea typeface="Cambria Math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s-MX" sz="14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s-MX" sz="1800" b="0" i="1" smtClean="0">
                              <a:latin typeface="Cambria Math"/>
                              <a:ea typeface="Cambria Math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MX" sz="1800" b="0" i="1" smtClean="0">
                              <a:latin typeface="Cambria Math"/>
                              <a:ea typeface="Cambria Math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s-MX" sz="1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s-MX" sz="1800" b="0" i="1" smtClean="0">
                              <a:latin typeface="Cambria Math"/>
                              <a:ea typeface="Cambria Math" pitchFamily="18" charset="0"/>
                            </a:rPr>
                            <m:t>𝑥</m:t>
                          </m:r>
                        </m:e>
                      </m:d>
                      <m:r>
                        <a:rPr lang="es-MX" sz="18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1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s-MX" sz="1800" b="0" i="1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1800" b="0" i="1" smtClean="0">
                              <a:latin typeface="Cambria Math"/>
                              <a:ea typeface="Cambria Math" pitchFamily="18" charset="0"/>
                            </a:rPr>
                            <m:t>𝑥</m:t>
                          </m:r>
                          <m:r>
                            <a:rPr lang="es-MX" sz="18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s-MX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MX" sz="1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s-MX" sz="1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lang="es-MX" sz="1800" b="0" i="1" smtClean="0">
                          <a:latin typeface="Cambria Math"/>
                          <a:ea typeface="Cambria Math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s-MX" sz="1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s-MX" sz="1800" b="0" i="1" smtClean="0">
                              <a:latin typeface="Cambria Math"/>
                              <a:ea typeface="Cambria Math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MX" sz="18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1800" b="0" i="1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MX" sz="18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s-MX" sz="18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MX" sz="1800" b="0" i="1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MX" sz="1800" b="0" i="1" smtClean="0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s-MX" sz="1800" b="0" i="1" smtClean="0">
                                              <a:latin typeface="Cambria Math" panose="02040503050406030204" pitchFamily="18" charset="0"/>
                                              <a:ea typeface="Cambria Math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s-MX" sz="1800" b="0" i="0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r>
                                            <a:rPr lang="es-MX" sz="18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  <m:r>
                                        <a:rPr lang="es-MX" sz="18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MX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s-MX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MX" sz="18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MX" sz="18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s-MX" sz="2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s-MX" sz="1800" b="0" i="1" smtClean="0">
                              <a:latin typeface="Cambria Math"/>
                              <a:ea typeface="Cambria Math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MX" sz="1800" b="0" i="1" smtClean="0">
                              <a:latin typeface="Cambria Math"/>
                              <a:ea typeface="Cambria Math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s-MX" sz="1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s-MX" sz="1800" b="0" i="1" smtClean="0">
                              <a:latin typeface="Cambria Math"/>
                              <a:ea typeface="Cambria Math" pitchFamily="18" charset="0"/>
                            </a:rPr>
                            <m:t>𝑥</m:t>
                          </m:r>
                        </m:e>
                      </m:d>
                      <m:r>
                        <a:rPr lang="es-MX" sz="18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800" b="0" i="1" smtClean="0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l-GR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MX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MX" sz="1800" b="0" i="0" smtClean="0">
                                      <a:latin typeface="Cambria Math"/>
                                      <a:ea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s-MX" sz="18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s-MX" sz="1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s-MX" sz="18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l-GR" sz="18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MX" sz="2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s-MX" sz="14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lang="es-MX" sz="2000" dirty="0" smtClean="0">
                    <a:latin typeface="Cambria Math" pitchFamily="18" charset="0"/>
                    <a:ea typeface="Cambria Math" pitchFamily="18" charset="0"/>
                  </a:rPr>
                  <a:t>donde </a:t>
                </a:r>
                <a:r>
                  <a:rPr lang="el-GR" sz="2000" dirty="0" smtClean="0">
                    <a:latin typeface="Cambria Math"/>
                    <a:ea typeface="Cambria Math"/>
                  </a:rPr>
                  <a:t>Φ</a:t>
                </a:r>
                <a:r>
                  <a:rPr lang="es-MX" sz="2000" dirty="0" smtClean="0">
                    <a:latin typeface="Cambria Math"/>
                    <a:ea typeface="Cambria Math"/>
                  </a:rPr>
                  <a:t> es la función de distribución de una normal estandarizada</a:t>
                </a:r>
                <a:endParaRPr lang="es-MX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268760"/>
                <a:ext cx="4038600" cy="4752528"/>
              </a:xfrm>
              <a:blipFill rotWithShape="1">
                <a:blip r:embed="rId2"/>
                <a:stretch>
                  <a:fillRect l="-1508" t="-641" b="-76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Plot of the Lognormal 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147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9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Momentos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MX" sz="2400" dirty="0" smtClean="0">
                    <a:latin typeface="Cambria Math" pitchFamily="18" charset="0"/>
                    <a:ea typeface="Cambria Math" pitchFamily="18" charset="0"/>
                  </a:rPr>
                  <a:t>Todos los momentos alrededor del origen existen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 pitchFamily="18" charset="0"/>
                          <a:ea typeface="Cambria Math" pitchFamily="18" charset="0"/>
                        </a:rPr>
                        <m:t>𝐸</m:t>
                      </m:r>
                      <m:d>
                        <m:d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MX" sz="20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000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s-MX" sz="2000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  <m:r>
                        <a:rPr lang="es-MX" sz="2000" b="0" i="1" smtClean="0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SupPr>
                        <m:e>
                          <m:r>
                            <a:rPr lang="es-MX" sz="20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𝜆</m:t>
                          </m:r>
                          <m:r>
                            <a:rPr lang="es-MX" sz="20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s-MX" sz="20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𝑗</m:t>
                          </m:r>
                        </m:sub>
                        <m:sup/>
                      </m:sSubSup>
                      <m:r>
                        <a:rPr lang="es-MX" sz="2000" b="0" i="1" smtClean="0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MX" sz="20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−</m:t>
                          </m:r>
                          <m:r>
                            <a:rPr lang="es-MX" sz="20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MX" sz="20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s-MX" sz="20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000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MX" sz="2000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es-MX" sz="20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MX" sz="20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r>
                                <a:rPr lang="es-MX" sz="2000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MX" sz="20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s-MX" sz="2000" b="0" i="1" smtClean="0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s-MX" sz="2000" b="0" i="1" smtClean="0">
                          <a:latin typeface="Cambria Math" pitchFamily="18" charset="0"/>
                          <a:ea typeface="Cambria Math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s-MX" sz="20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𝑗</m:t>
                          </m:r>
                          <m:r>
                            <a:rPr lang="es-MX" sz="20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𝜇</m:t>
                          </m:r>
                          <m:r>
                            <a:rPr lang="es-MX" sz="20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MX" sz="20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000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MX" sz="2000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s-MX" sz="20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000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s-MX" sz="2000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MX" sz="20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000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MX" sz="2000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MX" sz="2000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lang="es-MX" sz="2400" dirty="0" smtClean="0">
                    <a:latin typeface="Cambria Math" pitchFamily="18" charset="0"/>
                    <a:ea typeface="Cambria Math" pitchFamily="18" charset="0"/>
                  </a:rPr>
                  <a:t>En particular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</m:d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MX" sz="20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𝜇</m:t>
                          </m:r>
                          <m:r>
                            <a:rPr lang="es-MX" sz="20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MX" sz="20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000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MX" sz="2000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s-MX" sz="20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000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MX" sz="2000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MX" sz="2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>
                          <a:latin typeface="Cambria Math"/>
                        </a:rPr>
                        <m:t>𝛽</m:t>
                      </m:r>
                      <m:r>
                        <a:rPr lang="es-MX" sz="2000" i="1">
                          <a:latin typeface="Cambria Math"/>
                        </a:rPr>
                        <m:t>=</m:t>
                      </m:r>
                      <m:r>
                        <a:rPr lang="es-MX" sz="2000" i="1"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000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s-MX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i="1">
                              <a:latin typeface="Cambria Math"/>
                            </a:rPr>
                            <m:t>𝜆</m:t>
                          </m:r>
                          <m:r>
                            <a:rPr lang="es-MX" sz="2000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s-MX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MX" sz="2000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MX" sz="200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s-MX" sz="20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s-MX" sz="20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s-MX" sz="2000" i="1">
                          <a:latin typeface="Cambria Math"/>
                        </a:rPr>
                        <m:t>=</m:t>
                      </m:r>
                      <m:r>
                        <a:rPr lang="es-MX" sz="2000" i="1">
                          <a:latin typeface="Cambria Math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000" i="1">
                              <a:latin typeface="Cambria Math"/>
                            </a:rPr>
                            <m:t>2</m:t>
                          </m:r>
                          <m:r>
                            <a:rPr lang="es-MX" sz="2000" i="1">
                              <a:latin typeface="Cambria Math"/>
                            </a:rPr>
                            <m:t>𝜇</m:t>
                          </m:r>
                          <m:r>
                            <a:rPr lang="es-MX" sz="20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MX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s-MX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s-MX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s-MX" sz="2000" i="1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s-MX" sz="2000" dirty="0" smtClean="0"/>
              </a:p>
              <a:p>
                <a:pPr marL="0" indent="0">
                  <a:buNone/>
                </a:pPr>
                <a:endParaRPr lang="es-MX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000" i="1">
                              <a:latin typeface="Cambria Math"/>
                            </a:rPr>
                            <m:t>𝐶𝑉</m:t>
                          </m:r>
                        </m:e>
                        <m:sup>
                          <m:r>
                            <a:rPr lang="es-MX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MX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000" i="1">
                              <a:latin typeface="Cambria Math"/>
                            </a:rPr>
                            <m:t>𝜂</m:t>
                          </m:r>
                        </m:e>
                        <m:sup>
                          <m:r>
                            <a:rPr lang="es-MX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MX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000" i="1">
                              <a:latin typeface="Cambria Math"/>
                            </a:rPr>
                            <m:t>𝑉𝑎</m:t>
                          </m:r>
                          <m:r>
                            <a:rPr lang="es-MX" sz="20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s-MX" sz="2000" i="1">
                              <a:latin typeface="Cambria Math"/>
                            </a:rPr>
                            <m:t>(</m:t>
                          </m:r>
                          <m:r>
                            <a:rPr lang="es-MX" sz="2000" i="1">
                              <a:latin typeface="Cambria Math"/>
                            </a:rPr>
                            <m:t>𝑋</m:t>
                          </m:r>
                          <m:r>
                            <a:rPr lang="es-MX" sz="20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000" i="1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s-MX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s-MX" sz="2000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s-MX" sz="20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MX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MX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MX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s-MX" sz="20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s-MX" sz="2000" dirty="0"/>
              </a:p>
              <a:p>
                <a:pPr marL="0" indent="0">
                  <a:buNone/>
                </a:pPr>
                <a:endParaRPr lang="es-MX" sz="12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𝐶𝑜𝑒𝑓𝑖𝑐𝑖𝑒𝑛𝑡𝑒</m:t>
                      </m:r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𝑑𝑒</m:t>
                      </m:r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𝑎𝑠𝑖𝑚𝑒𝑡𝑟</m:t>
                      </m:r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í</m:t>
                      </m:r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𝑎</m:t>
                      </m:r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s-MX" sz="2000" b="0" i="1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sSup>
                        <m:sSup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p>
                          <m:r>
                            <a:rPr lang="es-MX" sz="2000" b="0" i="1" smtClean="0">
                              <a:latin typeface="Cambria Math"/>
                              <a:ea typeface="Cambria Math" pitchFamily="18" charset="0"/>
                            </a:rPr>
                            <m:t>3</m:t>
                          </m:r>
                        </m:sup>
                      </m:sSup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+3</m:t>
                      </m:r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                                 </m:t>
                      </m:r>
                    </m:oMath>
                  </m:oMathPara>
                </a14:m>
                <a:endParaRPr lang="es-MX" sz="2000" b="0" dirty="0" smtClean="0">
                  <a:latin typeface="Cambria Math" pitchFamily="18" charset="0"/>
                  <a:ea typeface="Cambria Math"/>
                </a:endParaRPr>
              </a:p>
              <a:p>
                <a:pPr marL="0" indent="0">
                  <a:buNone/>
                </a:pPr>
                <a:endParaRPr lang="es-MX" sz="800" b="0" dirty="0" smtClean="0">
                  <a:latin typeface="Cambria Math" pitchFamily="18" charset="0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𝐶𝑜𝑒𝑓𝑖𝑐𝑖𝑒𝑛𝑡𝑒</m:t>
                      </m:r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𝑑𝑒</m:t>
                      </m:r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𝑘𝑢𝑟𝑡𝑜𝑠𝑖𝑠</m:t>
                      </m:r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s-MX" sz="20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sSup>
                        <m:sSup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p>
                          <m:r>
                            <a:rPr lang="es-MX" sz="2000" b="0" i="1" smtClean="0">
                              <a:latin typeface="Cambria Math"/>
                              <a:ea typeface="Cambria Math" pitchFamily="18" charset="0"/>
                            </a:rPr>
                            <m:t>8</m:t>
                          </m:r>
                        </m:sup>
                      </m:sSup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p>
                          <m:r>
                            <a:rPr lang="es-MX" sz="2000" b="0" i="1" smtClean="0">
                              <a:latin typeface="Cambria Math"/>
                              <a:ea typeface="Cambria Math" pitchFamily="18" charset="0"/>
                            </a:rPr>
                            <m:t>6</m:t>
                          </m:r>
                        </m:sup>
                      </m:sSup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+15</m:t>
                      </m:r>
                      <m:sSup>
                        <m:sSup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p>
                          <m:r>
                            <a:rPr lang="es-MX" sz="2000" b="0" i="1" smtClean="0">
                              <a:latin typeface="Cambria Math"/>
                              <a:ea typeface="Cambria Math" pitchFamily="18" charset="0"/>
                            </a:rPr>
                            <m:t>4</m:t>
                          </m:r>
                        </m:sup>
                      </m:sSup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+16</m:t>
                      </m:r>
                      <m:sSup>
                        <m:sSup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p>
                          <m:r>
                            <a:rPr lang="es-MX" sz="20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MX" sz="28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s-MX" sz="28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s-MX" sz="2800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s-MX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9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Relación entre Sigma y CV</a:t>
            </a:r>
            <a:endParaRPr lang="es-MX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110810"/>
              </p:ext>
            </p:extLst>
          </p:nvPr>
        </p:nvGraphicFramePr>
        <p:xfrm>
          <a:off x="1763688" y="1196975"/>
          <a:ext cx="5616624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46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Cuantiles</a:t>
            </a:r>
            <a:r>
              <a:rPr lang="es-MX" dirty="0" smtClean="0"/>
              <a:t> y Moda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MX" sz="2000" u="sng" dirty="0" err="1">
                    <a:latin typeface="Cambria Math"/>
                    <a:ea typeface="Cambria Math" pitchFamily="18" charset="0"/>
                  </a:rPr>
                  <a:t>Cuantiles</a:t>
                </a:r>
                <a:endParaRPr lang="es-MX" sz="2000" b="1" dirty="0" smtClean="0">
                  <a:latin typeface="Cambria Math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s-MX" sz="2000" b="0" i="1" smtClean="0">
                              <a:latin typeface="Cambria Math"/>
                              <a:ea typeface="Cambria Math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s-MX" sz="2000" b="0" i="1" smtClean="0">
                              <a:latin typeface="Cambria Math"/>
                              <a:ea typeface="Cambria Math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s-MX" sz="2000" b="0" i="1" smtClean="0">
                              <a:latin typeface="Cambria Math"/>
                              <a:ea typeface="Cambria Math" pitchFamily="18" charset="0"/>
                            </a:rPr>
                            <m:t>𝑝</m:t>
                          </m:r>
                        </m:e>
                      </m:d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sSup>
                            <m:sSupPr>
                              <m:ctrlPr>
                                <a:rPr lang="es-MX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s-MX" sz="20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s-MX" sz="24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s-MX" sz="200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s-MX" sz="2000" dirty="0" smtClean="0">
                    <a:latin typeface="Cambria Math"/>
                    <a:ea typeface="Cambria Math"/>
                  </a:rPr>
                  <a:t>En particular:</a:t>
                </a:r>
                <a:endParaRPr lang="es-MX" sz="2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𝑒𝑑𝑖𝑎𝑛𝑎</m:t>
                      </m:r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= </m:t>
                      </m:r>
                      <m:sSub>
                        <m:sSub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50%</m:t>
                          </m:r>
                        </m:sub>
                      </m:sSub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s-MX" sz="2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s-MX" sz="2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5%</m:t>
                          </m:r>
                        </m:sub>
                      </m:sSub>
                      <m:r>
                        <a:rPr lang="es-MX" sz="20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−0.67</m:t>
                          </m:r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sup>
                      </m:sSup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            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5%</m:t>
                          </m:r>
                        </m:sub>
                      </m:sSub>
                      <m:r>
                        <a:rPr lang="es-MX" sz="20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0.67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sup>
                      </m:sSup>
                    </m:oMath>
                  </m:oMathPara>
                </a14:m>
                <a:endParaRPr lang="es-MX" sz="2000" dirty="0" smtClean="0"/>
              </a:p>
              <a:p>
                <a:pPr marL="0" indent="0">
                  <a:buNone/>
                </a:pPr>
                <a:endParaRPr lang="es-MX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16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%</m:t>
                          </m:r>
                        </m:sub>
                      </m:sSub>
                      <m:r>
                        <a:rPr lang="es-MX" sz="20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sup>
                      </m:sSup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       </m:t>
                          </m:r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       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     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84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%</m:t>
                          </m:r>
                        </m:sub>
                      </m:sSub>
                      <m:r>
                        <a:rPr lang="es-MX" sz="20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sup>
                      </m:sSup>
                    </m:oMath>
                  </m:oMathPara>
                </a14:m>
                <a:endParaRPr lang="es-MX" sz="2000" dirty="0"/>
              </a:p>
              <a:p>
                <a:pPr marL="0" indent="0">
                  <a:buNone/>
                </a:pPr>
                <a:endParaRPr lang="es-MX" sz="12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lang="es-MX" sz="2000" u="sng" dirty="0">
                    <a:latin typeface="Cambria Math"/>
                    <a:ea typeface="Cambria Math" pitchFamily="18" charset="0"/>
                  </a:rPr>
                  <a:t>Moda</a:t>
                </a:r>
                <a:endParaRPr lang="es-MX" sz="2000" b="1" dirty="0">
                  <a:latin typeface="Cambria Math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𝑀𝑜𝑑𝑎</m:t>
                      </m:r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sSup>
                        <m:sSup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s-MX" sz="2000" b="0" i="1" smtClean="0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s-MX" sz="2000" b="0" i="1" smtClean="0">
                              <a:latin typeface="Cambria Math"/>
                              <a:ea typeface="Cambria Math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MX" sz="20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0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MX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s-MX" sz="2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s-MX" sz="18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  <a:tabLst>
                    <a:tab pos="2155825" algn="ctr"/>
                    <a:tab pos="3051175" algn="ctr"/>
                    <a:tab pos="3946525" algn="ctr"/>
                    <a:tab pos="4841875" algn="ctr"/>
                    <a:tab pos="5737225" algn="ctr"/>
                  </a:tabLst>
                </a:pPr>
                <a:r>
                  <a:rPr lang="es-MX" sz="2000" dirty="0">
                    <a:latin typeface="Cambria Math" pitchFamily="18" charset="0"/>
                    <a:ea typeface="Cambria Math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0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s-MX" sz="2000" i="1">
                            <a:latin typeface="Cambria Math"/>
                            <a:ea typeface="Cambria Math" pitchFamily="18" charset="0"/>
                          </a:rPr>
                          <m:t>𝑒</m:t>
                        </m:r>
                      </m:e>
                      <m:sup>
                        <m:r>
                          <a:rPr lang="es-MX" sz="20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s-MX" sz="2000" i="1">
                            <a:latin typeface="Cambria Math"/>
                            <a:ea typeface="Cambria Math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s-MX" sz="200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s-MX" sz="20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s-MX" sz="2000" b="0" i="1" smtClean="0">
                                <a:latin typeface="Cambria Math"/>
                                <a:ea typeface="Cambria Math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s-MX" sz="2000" dirty="0" smtClean="0">
                    <a:latin typeface="Cambria Math" pitchFamily="18" charset="0"/>
                    <a:ea typeface="Cambria Math" pitchFamily="18" charset="0"/>
                  </a:rPr>
                  <a:t>	&lt;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MX" sz="20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s-MX" sz="2000" i="1"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s-MX" sz="2000" dirty="0" smtClean="0">
                    <a:latin typeface="Cambria Math" pitchFamily="18" charset="0"/>
                    <a:ea typeface="Cambria Math" pitchFamily="18" charset="0"/>
                  </a:rPr>
                  <a:t>	&lt;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MX" sz="20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s-MX" sz="20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s-MX" sz="20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s-MX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MX" sz="20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MX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s-MX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MX" sz="2000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s-MX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s-MX" sz="2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  <a:tabLst>
                    <a:tab pos="2155825" algn="ctr"/>
                    <a:tab pos="3946525" algn="ctr"/>
                    <a:tab pos="5737225" algn="ctr"/>
                  </a:tabLst>
                </a:pPr>
                <a:r>
                  <a:rPr lang="es-MX" sz="2000" dirty="0"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es-MX" sz="2000" dirty="0" smtClean="0">
                    <a:latin typeface="Cambria Math" pitchFamily="18" charset="0"/>
                    <a:ea typeface="Cambria Math" pitchFamily="18" charset="0"/>
                  </a:rPr>
                  <a:t>Moda	Mediana	Media</a:t>
                </a:r>
              </a:p>
              <a:p>
                <a:pPr marL="0" indent="0">
                  <a:buNone/>
                </a:pPr>
                <a:endParaRPr lang="es-MX" sz="2800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s-MX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18" b="-482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3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Estimación de parámetros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MX" sz="2000" u="sng" dirty="0" smtClean="0">
                    <a:latin typeface="Cambria Math"/>
                    <a:ea typeface="Cambria Math" pitchFamily="18" charset="0"/>
                  </a:rPr>
                  <a:t>Máxima verosimilitud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MX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MX" sz="18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acc>
                      <m:r>
                        <a:rPr lang="es-MX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MX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MX" sz="1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s-MX" sz="1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MX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s-MX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MX" sz="1800" b="0" i="0" smtClean="0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s-MX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MX" sz="18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MX" sz="18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a:rPr lang="es-MX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s-MX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18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s-MX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MX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∏"/>
                                      <m:subHide m:val="on"/>
                                      <m:supHide m:val="on"/>
                                      <m:ctrlPr>
                                        <a:rPr lang="es-MX" sz="1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s-MX" sz="18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MX" sz="1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s-MX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MX" sz="18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MX" sz="18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es-MX" sz="18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18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s-MX" sz="18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accPr>
                            <m:e>
                              <m:r>
                                <a:rPr lang="es-MX" sz="18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s-MX" sz="18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es-MX" sz="18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1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s-MX" sz="1800" b="0" i="1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1800" b="0" i="1" smtClean="0">
                              <a:latin typeface="Cambria Math"/>
                              <a:ea typeface="Cambria Math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MX" sz="1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s-MX" sz="18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MX" sz="1800" b="0" i="1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s-MX" sz="1800" b="0" i="1" smtClean="0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MX" sz="1800" b="0" i="0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s-MX" sz="1800" b="0" i="1" smtClean="0">
                                              <a:latin typeface="Cambria Math" panose="02040503050406030204" pitchFamily="18" charset="0"/>
                                              <a:ea typeface="Cambria Math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8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MX" sz="18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es-MX" sz="1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s-MX" sz="1800" b="0" i="1" smtClean="0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MX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s-MX" sz="18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s-MX" sz="2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s-MX" sz="12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lang="es-MX" sz="2000" u="sng" dirty="0" smtClean="0">
                    <a:latin typeface="Cambria Math" pitchFamily="18" charset="0"/>
                    <a:ea typeface="Cambria Math" pitchFamily="18" charset="0"/>
                  </a:rPr>
                  <a:t>Basado en percentiles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16%</m:t>
                          </m:r>
                        </m:sub>
                      </m:sSub>
                      <m:r>
                        <a:rPr lang="es-MX" sz="20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sup>
                      </m:sSup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MX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MX" sz="2000" b="0" i="1" smtClean="0">
                                  <a:latin typeface="Cambria Math"/>
                                  <a:ea typeface="Cambria Math"/>
                                </a:rPr>
                                <m:t>       </m:t>
                              </m:r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50%</m:t>
                              </m:r>
                            </m:sub>
                          </m:sSub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p>
                          </m:sSup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       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84%</m:t>
                          </m:r>
                        </m:sub>
                      </m:sSub>
                      <m:r>
                        <a:rPr lang="es-MX" sz="20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sup>
                      </m:sSup>
                    </m:oMath>
                  </m:oMathPara>
                </a14:m>
                <a:endParaRPr lang="es-MX" sz="2000" dirty="0" smtClean="0"/>
              </a:p>
              <a:p>
                <a:pPr marL="0" indent="0">
                  <a:buNone/>
                </a:pPr>
                <a:endParaRPr lang="es-MX" sz="1050" dirty="0"/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acc>
                      <m:r>
                        <a:rPr lang="es-MX" sz="2000" i="1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s-MX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00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s-MX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50%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s-MX" sz="2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s-MX" sz="8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MX" sz="18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s-MX" sz="1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acc>
                      <m:r>
                        <a:rPr lang="es-MX" sz="1800" i="1">
                          <a:latin typeface="Cambria Math"/>
                          <a:ea typeface="Cambria Math" pitchFamily="18" charset="0"/>
                        </a:rPr>
                        <m:t>=</m:t>
                      </m:r>
                      <m:func>
                        <m:funcPr>
                          <m:ctrlPr>
                            <a:rPr lang="es-MX" sz="18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1800">
                              <a:latin typeface="Cambria Math"/>
                              <a:ea typeface="Cambria Math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s-MX" sz="180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MX" sz="1800" i="1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MX" sz="1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MX" sz="1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s-MX" sz="1800" i="1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MX" sz="1800" i="1" smtClean="0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MX" sz="18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s-MX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84%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MX" sz="18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s-MX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50%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s-MX" sz="18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s-MX" sz="1800" b="0" i="1" smtClean="0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MX" sz="18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s-MX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50%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MX" sz="18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s-MX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16%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s-MX" sz="1800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s-MX" sz="140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s-MX" sz="2000" dirty="0" smtClean="0">
                    <a:latin typeface="Cambria Math"/>
                    <a:ea typeface="Cambria Math"/>
                  </a:rPr>
                  <a:t>También es común usar:</a:t>
                </a:r>
                <a:endParaRPr lang="es-MX" sz="2000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s-MX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accPr>
                            <m:e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s-MX" sz="2000" i="1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es-MX" sz="2000" i="1">
                          <a:latin typeface="Cambria Math"/>
                          <a:ea typeface="Cambria Math" pitchFamily="18" charset="0"/>
                        </a:rPr>
                        <m:t>=</m:t>
                      </m:r>
                      <m:func>
                        <m:func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000">
                              <a:latin typeface="Cambria Math"/>
                              <a:ea typeface="Cambria Math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s-MX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MX" sz="2000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2000" i="1">
                                      <a:latin typeface="Cambria Math"/>
                                      <a:ea typeface="Cambria Math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s-MX" sz="2000" i="1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MX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+</m:t>
                              </m:r>
                              <m:r>
                                <a:rPr lang="es-MX" sz="2000" i="1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MX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18" b="-111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Propiedad multiplicativa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MX" sz="2000" dirty="0" smtClean="0">
                    <a:latin typeface="Cambria Math"/>
                    <a:ea typeface="Cambria Math" pitchFamily="18" charset="0"/>
                  </a:rPr>
                  <a:t>Sea W una </a:t>
                </a:r>
                <a:r>
                  <a:rPr lang="es-MX" sz="2000" dirty="0" err="1" smtClean="0">
                    <a:latin typeface="Cambria Math"/>
                    <a:ea typeface="Cambria Math" pitchFamily="18" charset="0"/>
                  </a:rPr>
                  <a:t>v.a.</a:t>
                </a:r>
                <a:r>
                  <a:rPr lang="es-MX" sz="2000" dirty="0" smtClean="0">
                    <a:latin typeface="Cambria Math"/>
                    <a:ea typeface="Cambria Math" pitchFamily="18" charset="0"/>
                  </a:rPr>
                  <a:t> tal que W = </a:t>
                </a:r>
                <a:r>
                  <a:rPr lang="es-MX" sz="2000" dirty="0" err="1" smtClean="0">
                    <a:latin typeface="Cambria Math"/>
                    <a:ea typeface="Cambria Math" pitchFamily="18" charset="0"/>
                  </a:rPr>
                  <a:t>cX</a:t>
                </a:r>
                <a:r>
                  <a:rPr lang="es-MX" sz="2000" baseline="30000" dirty="0" err="1" smtClean="0">
                    <a:latin typeface="Cambria Math"/>
                    <a:ea typeface="Cambria Math" pitchFamily="18" charset="0"/>
                  </a:rPr>
                  <a:t>b</a:t>
                </a:r>
                <a:r>
                  <a:rPr lang="es-MX" sz="2000" dirty="0" smtClean="0">
                    <a:latin typeface="Cambria Math"/>
                    <a:ea typeface="Cambria Math" pitchFamily="18" charset="0"/>
                  </a:rPr>
                  <a:t>  con c&gt;0,  b&gt;0, entonces: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8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s-MX" sz="1800" b="0" i="1" smtClean="0">
                              <a:latin typeface="Cambria Math"/>
                              <a:ea typeface="Cambria Math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MX" sz="1800" b="0" i="1" smtClean="0">
                              <a:latin typeface="Cambria Math"/>
                              <a:ea typeface="Cambria Math" pitchFamily="18" charset="0"/>
                            </a:rPr>
                            <m:t>𝑊</m:t>
                          </m:r>
                        </m:sub>
                      </m:sSub>
                      <m:d>
                        <m:dPr>
                          <m:ctrlPr>
                            <a:rPr lang="es-MX" sz="1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s-MX" sz="1800" b="0" i="1" smtClean="0">
                              <a:latin typeface="Cambria Math"/>
                              <a:ea typeface="Cambria Math" pitchFamily="18" charset="0"/>
                            </a:rPr>
                            <m:t>𝑤</m:t>
                          </m:r>
                        </m:e>
                      </m:d>
                      <m:r>
                        <a:rPr lang="es-MX" sz="18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s-MX" sz="1800" b="0" i="1" smtClean="0">
                          <a:latin typeface="Cambria Math"/>
                          <a:ea typeface="Cambria Math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s-MX" sz="1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s-MX" sz="1800" b="0" i="1" smtClean="0">
                              <a:latin typeface="Cambria Math"/>
                              <a:ea typeface="Cambria Math" pitchFamily="18" charset="0"/>
                            </a:rPr>
                            <m:t>𝑊</m:t>
                          </m:r>
                          <m:r>
                            <a:rPr lang="es-MX" sz="18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s-MX" sz="1800" b="0" i="1" smtClean="0">
                              <a:latin typeface="Cambria Math"/>
                              <a:ea typeface="Cambria Math" pitchFamily="18" charset="0"/>
                            </a:rPr>
                            <m:t>𝑤</m:t>
                          </m:r>
                        </m:e>
                      </m:d>
                      <m:r>
                        <a:rPr lang="es-MX" sz="1800" i="1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s-MX" sz="1800" i="1">
                          <a:latin typeface="Cambria Math"/>
                          <a:ea typeface="Cambria Math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s-MX" sz="18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s-MX" sz="1800" b="0" i="1" smtClean="0">
                              <a:latin typeface="Cambria Math"/>
                              <a:ea typeface="Cambria Math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s-MX" sz="18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1800" b="0" i="1" smtClean="0">
                                  <a:latin typeface="Cambria Math"/>
                                  <a:ea typeface="Cambria Math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s-MX" sz="1800" b="0" i="1" smtClean="0">
                                  <a:latin typeface="Cambria Math"/>
                                  <a:ea typeface="Cambria Math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es-MX" sz="1800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s-MX" sz="1800" i="1">
                              <a:latin typeface="Cambria Math"/>
                              <a:ea typeface="Cambria Math" pitchFamily="18" charset="0"/>
                            </a:rPr>
                            <m:t>𝑤</m:t>
                          </m:r>
                        </m:e>
                      </m:d>
                      <m:r>
                        <a:rPr lang="es-MX" sz="18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s-MX" sz="1800" i="1">
                          <a:latin typeface="Cambria Math"/>
                          <a:ea typeface="Cambria Math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s-MX" sz="18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s-MX" sz="1800" b="0" i="1" smtClean="0">
                              <a:latin typeface="Cambria Math"/>
                              <a:ea typeface="Cambria Math" pitchFamily="18" charset="0"/>
                            </a:rPr>
                            <m:t>𝑋</m:t>
                          </m:r>
                          <m:r>
                            <a:rPr lang="es-MX" sz="1800" i="1">
                              <a:latin typeface="Cambria Math"/>
                              <a:ea typeface="Cambria Math"/>
                            </a:rPr>
                            <m:t>≤</m:t>
                          </m:r>
                          <m:sSup>
                            <m:sSupPr>
                              <m:ctrlPr>
                                <a:rPr lang="es-MX" sz="1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MX" sz="18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MX" sz="18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MX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𝑤</m:t>
                                      </m:r>
                                    </m:num>
                                    <m:den>
                                      <m:r>
                                        <a:rPr lang="es-MX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s-MX" sz="18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MX" sz="18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MX" sz="18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s-MX" sz="18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</m:oMath>
                  </m:oMathPara>
                </a14:m>
                <a:endParaRPr lang="es-MX" sz="18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6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sz="16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s-MX" sz="1600" b="0" i="1" smtClean="0">
                              <a:latin typeface="Cambria Math"/>
                              <a:ea typeface="Cambria Math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MX" sz="1600" b="0" i="1" smtClean="0">
                              <a:latin typeface="Cambria Math"/>
                              <a:ea typeface="Cambria Math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s-MX" sz="16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MX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MX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MX" sz="16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MX" sz="1600" i="1">
                                          <a:latin typeface="Cambria Math"/>
                                          <a:ea typeface="Cambria Math"/>
                                        </a:rPr>
                                        <m:t>𝑤</m:t>
                                      </m:r>
                                    </m:num>
                                    <m:den>
                                      <m:r>
                                        <a:rPr lang="es-MX" sz="1600" i="1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s-MX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MX" sz="16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MX" sz="16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s-MX" sz="16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l-GR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MX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MX" sz="1600">
                                      <a:latin typeface="Cambria Math"/>
                                      <a:ea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s-MX" sz="16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MX" sz="16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s-MX" sz="16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MX" sz="16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𝑤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MX" sz="16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𝑐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type m:val="skw"/>
                                          <m:ctrlPr>
                                            <a:rPr lang="es-MX" sz="16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MX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s-MX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𝑏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func>
                              <m:r>
                                <a:rPr lang="es-MX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s-MX" sz="16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l-GR" sz="16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  <m:r>
                        <a:rPr lang="es-MX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600" i="1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l-GR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l-GR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MX" sz="16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MX" sz="16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s-MX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MX" sz="1600" i="0" smtClean="0">
                                      <a:latin typeface="Cambria Math"/>
                                      <a:ea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s-MX" sz="1600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e>
                              </m:func>
                              <m:r>
                                <a:rPr lang="es-MX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MX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MX" sz="16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MX" sz="16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s-MX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MX" sz="1600" b="0" i="0" smtClean="0">
                                      <a:latin typeface="Cambria Math"/>
                                      <a:ea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s-MX" sz="16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</m:func>
                              <m:r>
                                <a:rPr lang="es-MX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s-MX" sz="16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l-GR" sz="16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  <m:r>
                        <a:rPr lang="es-MX" sz="16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s-MX" sz="16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s-MX" sz="12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600" i="1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600" i="1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l-GR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MX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MX" sz="1600">
                                      <a:latin typeface="Cambria Math"/>
                                      <a:ea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s-MX" sz="1600" i="1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e>
                              </m:func>
                              <m:r>
                                <a:rPr lang="es-MX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s-MX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MX" sz="1600">
                                      <a:latin typeface="Cambria Math"/>
                                      <a:ea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s-MX" sz="16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</m:func>
                              <m:r>
                                <a:rPr lang="es-MX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s-MX" sz="16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s-MX" sz="16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s-MX" sz="16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l-GR" sz="16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MX" sz="1800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s-MX" sz="12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 ~ </m:t>
                      </m:r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𝐿𝑜𝑔𝑁</m:t>
                      </m:r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func>
                        <m:func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00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func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MX" sz="2000" i="1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s-MX" sz="20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,</m:t>
                      </m:r>
                      <m:sSup>
                        <m:sSup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MX" sz="2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s-MX" sz="2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s-MX" sz="2000" dirty="0" smtClean="0">
                    <a:latin typeface="Cambria Math" pitchFamily="18" charset="0"/>
                    <a:ea typeface="Cambria Math" pitchFamily="18" charset="0"/>
                  </a:rPr>
                  <a:t>Si X</a:t>
                </a:r>
                <a:r>
                  <a:rPr lang="es-MX" sz="2000" baseline="-25000" dirty="0" smtClean="0"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es-MX" sz="2000" dirty="0" smtClean="0">
                    <a:latin typeface="Cambria Math" pitchFamily="18" charset="0"/>
                    <a:ea typeface="Cambria Math" pitchFamily="18" charset="0"/>
                  </a:rPr>
                  <a:t> son </a:t>
                </a:r>
                <a:r>
                  <a:rPr lang="es-MX" sz="2000" dirty="0" err="1" smtClean="0">
                    <a:latin typeface="Cambria Math" pitchFamily="18" charset="0"/>
                    <a:ea typeface="Cambria Math" pitchFamily="18" charset="0"/>
                  </a:rPr>
                  <a:t>v.a.’s</a:t>
                </a:r>
                <a:r>
                  <a:rPr lang="es-MX" sz="20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s-MX" sz="2000" dirty="0" err="1" smtClean="0">
                    <a:latin typeface="Cambria Math" pitchFamily="18" charset="0"/>
                    <a:ea typeface="Cambria Math" pitchFamily="18" charset="0"/>
                  </a:rPr>
                  <a:t>i.i.d</a:t>
                </a:r>
                <a:r>
                  <a:rPr lang="es-MX" sz="2000" dirty="0" smtClean="0">
                    <a:latin typeface="Cambria Math" pitchFamily="18" charset="0"/>
                    <a:ea typeface="Cambria Math" pitchFamily="18" charset="0"/>
                  </a:rPr>
                  <a:t>. con  X</a:t>
                </a:r>
                <a:r>
                  <a:rPr lang="es-MX" sz="2000" baseline="-25000" dirty="0" smtClean="0"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es-MX" sz="20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s-MX" sz="2000" dirty="0" smtClean="0">
                    <a:latin typeface="Cambria Math"/>
                    <a:ea typeface="Cambria Math"/>
                  </a:rPr>
                  <a:t>∼ </a:t>
                </a:r>
                <a:r>
                  <a:rPr lang="es-MX" sz="2000" dirty="0" err="1" smtClean="0">
                    <a:latin typeface="Cambria Math"/>
                    <a:ea typeface="Cambria Math"/>
                  </a:rPr>
                  <a:t>LogN</a:t>
                </a:r>
                <a:r>
                  <a:rPr lang="es-MX" sz="2000" dirty="0" smtClean="0">
                    <a:latin typeface="Cambria Math"/>
                    <a:ea typeface="Cambria Math"/>
                  </a:rPr>
                  <a:t>(</a:t>
                </a:r>
                <a:r>
                  <a:rPr lang="el-GR" sz="2000" dirty="0" smtClean="0">
                    <a:latin typeface="Cambria Math"/>
                    <a:ea typeface="Cambria Math"/>
                  </a:rPr>
                  <a:t>μ</a:t>
                </a:r>
                <a:r>
                  <a:rPr lang="es-MX" sz="2000" dirty="0" smtClean="0">
                    <a:latin typeface="Cambria Math"/>
                    <a:ea typeface="Cambria Math"/>
                  </a:rPr>
                  <a:t>,</a:t>
                </a:r>
                <a:r>
                  <a:rPr lang="el-GR" sz="2000" dirty="0" smtClean="0">
                    <a:latin typeface="Cambria Math"/>
                    <a:ea typeface="Cambria Math"/>
                  </a:rPr>
                  <a:t>σ</a:t>
                </a:r>
                <a:r>
                  <a:rPr lang="es-MX" sz="2000" baseline="30000" dirty="0" smtClean="0">
                    <a:latin typeface="Cambria Math"/>
                    <a:ea typeface="Cambria Math"/>
                  </a:rPr>
                  <a:t>2</a:t>
                </a:r>
                <a:r>
                  <a:rPr lang="es-MX" sz="2000" dirty="0" smtClean="0">
                    <a:latin typeface="Cambria Math"/>
                    <a:ea typeface="Cambria Math"/>
                  </a:rPr>
                  <a:t>), entonces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bHide m:val="on"/>
                          <m:ctrlPr>
                            <a:rPr lang="es-MX" sz="20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naryPr>
                        <m:sub/>
                        <m:sup>
                          <m:r>
                            <a:rPr lang="es-MX" sz="2000" b="0" i="1" smtClean="0">
                              <a:latin typeface="Cambria Math"/>
                              <a:ea typeface="Cambria Math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s-MX" sz="200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MX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~ </m:t>
                      </m:r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𝐿𝑜𝑔𝑁</m:t>
                      </m:r>
                      <m:d>
                        <m:d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es-MX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MX" sz="20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MX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MX" sz="20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52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Distribución de momentos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MX" sz="2000" dirty="0" smtClean="0">
                    <a:latin typeface="Cambria Math"/>
                    <a:ea typeface="Cambria Math" pitchFamily="18" charset="0"/>
                  </a:rPr>
                  <a:t>La función de densidad del j-</a:t>
                </a:r>
                <a:r>
                  <a:rPr lang="es-MX" sz="2000" dirty="0" err="1" smtClean="0">
                    <a:latin typeface="Cambria Math"/>
                    <a:ea typeface="Cambria Math" pitchFamily="18" charset="0"/>
                  </a:rPr>
                  <a:t>ésimo</a:t>
                </a:r>
                <a:r>
                  <a:rPr lang="es-MX" sz="2000" dirty="0" smtClean="0">
                    <a:latin typeface="Cambria Math"/>
                    <a:ea typeface="Cambria Math" pitchFamily="18" charset="0"/>
                  </a:rPr>
                  <a:t> momento, </a:t>
                </a:r>
                <a:r>
                  <a:rPr lang="es-MX" sz="2000" dirty="0" err="1" smtClean="0">
                    <a:latin typeface="Cambria Math"/>
                    <a:ea typeface="Cambria Math" pitchFamily="18" charset="0"/>
                  </a:rPr>
                  <a:t>X</a:t>
                </a:r>
                <a:r>
                  <a:rPr lang="es-MX" sz="2000" baseline="-25000" dirty="0" err="1" smtClean="0">
                    <a:latin typeface="Cambria Math"/>
                    <a:ea typeface="Cambria Math" pitchFamily="18" charset="0"/>
                  </a:rPr>
                  <a:t>j</a:t>
                </a:r>
                <a:r>
                  <a:rPr lang="es-MX" sz="2000" dirty="0" smtClean="0">
                    <a:latin typeface="Cambria Math"/>
                    <a:ea typeface="Cambria Math" pitchFamily="18" charset="0"/>
                  </a:rPr>
                  <a:t>, se define como: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s-MX" sz="2000" b="0" i="1" smtClean="0">
                              <a:latin typeface="Cambria Math"/>
                              <a:ea typeface="Cambria Math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MX" sz="2000" b="0" i="1" smtClean="0">
                              <a:latin typeface="Cambria Math"/>
                              <a:ea typeface="Cambria Math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s-MX" sz="2000" b="0" i="1" smtClean="0">
                              <a:latin typeface="Cambria Math"/>
                              <a:ea typeface="Cambria Math" pitchFamily="18" charset="0"/>
                            </a:rPr>
                            <m:t>𝑥</m:t>
                          </m:r>
                        </m:e>
                      </m:d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s-MX" sz="2000" b="0" i="1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MX" sz="20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s-MX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MX" sz="20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s-MX" sz="20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s-MX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s-MX" sz="2000" b="0" i="1" smtClean="0">
                              <a:latin typeface="Cambria Math"/>
                              <a:ea typeface="Cambria Math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MX" sz="2000" b="0" i="1" smtClean="0">
                              <a:latin typeface="Cambria Math"/>
                              <a:ea typeface="Cambria Math" pitchFamily="18" charset="0"/>
                            </a:rPr>
                            <m:t>𝑗</m:t>
                          </m:r>
                        </m:sup>
                      </m:sSup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𝑓</m:t>
                      </m:r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(</m:t>
                      </m:r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𝑥</m:t>
                      </m:r>
                      <m:r>
                        <a:rPr lang="es-MX" sz="2000" b="0" i="1" smtClean="0">
                          <a:latin typeface="Cambria Math"/>
                          <a:ea typeface="Cambria Math" pitchFamily="18" charset="0"/>
                        </a:rPr>
                        <m:t>)</m:t>
                      </m:r>
                    </m:oMath>
                  </m:oMathPara>
                </a14:m>
                <a:endParaRPr lang="es-MX" sz="2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s-MX" sz="2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lang="es-MX" sz="2000" dirty="0" smtClean="0">
                    <a:latin typeface="Cambria Math" pitchFamily="18" charset="0"/>
                    <a:ea typeface="Cambria Math" pitchFamily="18" charset="0"/>
                  </a:rPr>
                  <a:t>Se puede demostrar que:</a:t>
                </a:r>
              </a:p>
              <a:p>
                <a:pPr marL="0" indent="0">
                  <a:buNone/>
                </a:pPr>
                <a:endParaRPr lang="es-MX" sz="12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s-MX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s-MX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MX" sz="20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MX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MX" sz="2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s-MX" sz="2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s-MX" sz="2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lang="es-MX" sz="2000" dirty="0" smtClean="0">
                    <a:latin typeface="Cambria Math" pitchFamily="18" charset="0"/>
                    <a:ea typeface="Cambria Math" pitchFamily="18" charset="0"/>
                  </a:rPr>
                  <a:t>En particular:</a:t>
                </a:r>
              </a:p>
              <a:p>
                <a:pPr marL="0" indent="0">
                  <a:buNone/>
                </a:pPr>
                <a:endParaRPr lang="es-MX" sz="14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s-MX" sz="2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MX" sz="2000" i="1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MX" sz="20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41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– distribución de las ventas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4008" y="1268760"/>
                <a:ext cx="4042792" cy="5400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MX" sz="2400" dirty="0" smtClean="0"/>
                  <a:t>Sea X: ventas en valor ($) de un producto en las tiendas</a:t>
                </a:r>
              </a:p>
              <a:p>
                <a:pPr marL="0" indent="0" algn="ctr">
                  <a:buNone/>
                </a:pPr>
                <a:r>
                  <a:rPr lang="es-MX" sz="2400" dirty="0" smtClean="0"/>
                  <a:t>X </a:t>
                </a:r>
                <a:r>
                  <a:rPr lang="es-MX" sz="2400" dirty="0" smtClean="0">
                    <a:latin typeface="Cambria Math"/>
                    <a:ea typeface="Cambria Math"/>
                  </a:rPr>
                  <a:t>∼ </a:t>
                </a:r>
                <a:r>
                  <a:rPr lang="es-MX" sz="2400" dirty="0" err="1" smtClean="0">
                    <a:latin typeface="Cambria Math"/>
                    <a:ea typeface="Cambria Math"/>
                  </a:rPr>
                  <a:t>LogN</a:t>
                </a:r>
                <a:r>
                  <a:rPr lang="es-MX" sz="2400" dirty="0" smtClean="0">
                    <a:latin typeface="Cambria Math"/>
                    <a:ea typeface="Cambria Math"/>
                  </a:rPr>
                  <a:t>(</a:t>
                </a:r>
                <a:r>
                  <a:rPr lang="el-GR" sz="2400" dirty="0" smtClean="0">
                    <a:latin typeface="Cambria Math"/>
                    <a:ea typeface="Cambria Math"/>
                  </a:rPr>
                  <a:t>μ</a:t>
                </a:r>
                <a:r>
                  <a:rPr lang="es-MX" sz="2400" dirty="0" smtClean="0">
                    <a:latin typeface="Cambria Math"/>
                    <a:ea typeface="Cambria Math"/>
                  </a:rPr>
                  <a:t>,</a:t>
                </a:r>
                <a:r>
                  <a:rPr lang="el-GR" sz="2400" dirty="0" smtClean="0">
                    <a:latin typeface="Cambria Math"/>
                    <a:ea typeface="Cambria Math"/>
                  </a:rPr>
                  <a:t>σ</a:t>
                </a:r>
                <a:r>
                  <a:rPr lang="es-MX" sz="2400" baseline="30000" dirty="0" smtClean="0">
                    <a:latin typeface="Cambria Math"/>
                    <a:ea typeface="Cambria Math"/>
                  </a:rPr>
                  <a:t>2</a:t>
                </a:r>
                <a:r>
                  <a:rPr lang="es-MX" sz="2400" dirty="0" smtClean="0">
                    <a:latin typeface="Cambria Math"/>
                    <a:ea typeface="Cambria Math"/>
                  </a:rPr>
                  <a:t>)</a:t>
                </a:r>
                <a:endParaRPr lang="es-MX" sz="2400" dirty="0"/>
              </a:p>
              <a:p>
                <a:pPr marL="0" indent="0">
                  <a:buNone/>
                </a:pPr>
                <a:endParaRPr lang="es-MX" sz="900" dirty="0" smtClean="0"/>
              </a:p>
              <a:p>
                <a:pPr marL="0" indent="0">
                  <a:buNone/>
                </a:pPr>
                <a:r>
                  <a:rPr lang="es-MX" sz="2400" dirty="0" smtClean="0"/>
                  <a:t>Sea Z: ventas totales</a:t>
                </a:r>
              </a:p>
              <a:p>
                <a:pPr marL="900113" indent="-900113">
                  <a:buNone/>
                </a:pPr>
                <a:r>
                  <a:rPr lang="es-MX" sz="2400" dirty="0"/>
                  <a:t> </a:t>
                </a:r>
                <a:r>
                  <a:rPr lang="es-MX" sz="2400" dirty="0" smtClean="0"/>
                  <a:t>      Z = ventas x número de tiendas</a:t>
                </a:r>
              </a:p>
              <a:p>
                <a:pPr marL="900113" indent="-900113">
                  <a:buNone/>
                </a:pPr>
                <a:endParaRPr lang="es-MX" sz="1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𝑍</m:t>
                          </m:r>
                        </m:sub>
                      </m:sSub>
                      <m:d>
                        <m:dPr>
                          <m:ctrlPr>
                            <a:rPr lang="es-MX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s-MX" sz="2400" b="0" i="1" smtClean="0">
                          <a:latin typeface="Cambria Math"/>
                        </a:rPr>
                        <m:t>=</m:t>
                      </m:r>
                      <m:r>
                        <a:rPr lang="es-MX" sz="2400" b="0" i="1" smtClean="0">
                          <a:latin typeface="Cambria Math"/>
                        </a:rPr>
                        <m:t>𝑥</m:t>
                      </m:r>
                      <m:r>
                        <a:rPr lang="es-MX" sz="2400" b="0" i="1" smtClean="0">
                          <a:latin typeface="Cambria Math"/>
                        </a:rPr>
                        <m:t> </m:t>
                      </m:r>
                      <m:r>
                        <a:rPr lang="es-MX" sz="2400" b="0" i="1" smtClean="0">
                          <a:latin typeface="Cambria Math"/>
                        </a:rPr>
                        <m:t>𝑓</m:t>
                      </m:r>
                      <m:r>
                        <a:rPr lang="es-MX" sz="2400" b="0" i="1" smtClean="0">
                          <a:latin typeface="Cambria Math"/>
                        </a:rPr>
                        <m:t>(</m:t>
                      </m:r>
                      <m:r>
                        <a:rPr lang="es-MX" sz="2400" b="0" i="1" smtClean="0">
                          <a:latin typeface="Cambria Math"/>
                        </a:rPr>
                        <m:t>𝑥</m:t>
                      </m:r>
                      <m:r>
                        <a:rPr lang="es-MX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MX" sz="2400" dirty="0"/>
              </a:p>
              <a:p>
                <a:pPr marL="0" indent="0">
                  <a:buNone/>
                </a:pPr>
                <a:endParaRPr lang="es-MX" sz="900" dirty="0" smtClean="0"/>
              </a:p>
              <a:p>
                <a:pPr marL="0" indent="0" algn="ctr">
                  <a:buNone/>
                </a:pPr>
                <a:r>
                  <a:rPr lang="es-MX" sz="2400" dirty="0" smtClean="0">
                    <a:latin typeface="Cambria Math"/>
                    <a:ea typeface="Cambria Math"/>
                  </a:rPr>
                  <a:t>F</a:t>
                </a:r>
                <a:r>
                  <a:rPr lang="es-MX" sz="2400" baseline="-25000" dirty="0" smtClean="0">
                    <a:latin typeface="Cambria Math"/>
                    <a:ea typeface="Cambria Math"/>
                  </a:rPr>
                  <a:t>1</a:t>
                </a:r>
                <a:r>
                  <a:rPr lang="es-MX" sz="2400" dirty="0" smtClean="0">
                    <a:latin typeface="Cambria Math"/>
                    <a:ea typeface="Cambria Math"/>
                  </a:rPr>
                  <a:t>(</a:t>
                </a:r>
                <a:r>
                  <a:rPr lang="el-GR" sz="2400" dirty="0">
                    <a:latin typeface="Cambria Math"/>
                    <a:ea typeface="Cambria Math"/>
                  </a:rPr>
                  <a:t>μ</a:t>
                </a:r>
                <a:r>
                  <a:rPr lang="es-MX" sz="2400" dirty="0">
                    <a:latin typeface="Cambria Math"/>
                    <a:ea typeface="Cambria Math"/>
                  </a:rPr>
                  <a:t>,</a:t>
                </a:r>
                <a:r>
                  <a:rPr lang="el-GR" sz="2400" dirty="0" smtClean="0">
                    <a:latin typeface="Cambria Math"/>
                    <a:ea typeface="Cambria Math"/>
                  </a:rPr>
                  <a:t>σ</a:t>
                </a:r>
                <a:r>
                  <a:rPr lang="es-MX" sz="2400" baseline="30000" dirty="0">
                    <a:latin typeface="Cambria Math"/>
                    <a:ea typeface="Cambria Math"/>
                  </a:rPr>
                  <a:t> 2</a:t>
                </a:r>
                <a:r>
                  <a:rPr lang="es-MX" sz="2400" dirty="0" smtClean="0">
                    <a:latin typeface="Cambria Math"/>
                    <a:ea typeface="Cambria Math"/>
                  </a:rPr>
                  <a:t>) </a:t>
                </a:r>
                <a:r>
                  <a:rPr lang="es-MX" sz="2400" dirty="0">
                    <a:latin typeface="Cambria Math"/>
                    <a:ea typeface="Cambria Math"/>
                  </a:rPr>
                  <a:t>∼ </a:t>
                </a:r>
                <a:r>
                  <a:rPr lang="es-MX" sz="2400" dirty="0" smtClean="0">
                    <a:latin typeface="Cambria Math"/>
                    <a:ea typeface="Cambria Math"/>
                  </a:rPr>
                  <a:t>F(</a:t>
                </a:r>
                <a:r>
                  <a:rPr lang="el-GR" sz="2400" dirty="0" smtClean="0">
                    <a:latin typeface="Cambria Math"/>
                    <a:ea typeface="Cambria Math"/>
                  </a:rPr>
                  <a:t>μ</a:t>
                </a:r>
                <a:r>
                  <a:rPr lang="es-MX" sz="2400" dirty="0" smtClean="0">
                    <a:latin typeface="Cambria Math"/>
                    <a:ea typeface="Cambria Math"/>
                  </a:rPr>
                  <a:t>+</a:t>
                </a:r>
                <a:r>
                  <a:rPr lang="el-GR" sz="2400" dirty="0">
                    <a:latin typeface="Cambria Math"/>
                    <a:ea typeface="Cambria Math"/>
                  </a:rPr>
                  <a:t> σ</a:t>
                </a:r>
                <a:r>
                  <a:rPr lang="es-MX" sz="2400" baseline="30000" dirty="0">
                    <a:latin typeface="Cambria Math"/>
                    <a:ea typeface="Cambria Math"/>
                  </a:rPr>
                  <a:t>2</a:t>
                </a:r>
                <a:r>
                  <a:rPr lang="es-MX" sz="2400" dirty="0" smtClean="0">
                    <a:latin typeface="Cambria Math"/>
                    <a:ea typeface="Cambria Math"/>
                  </a:rPr>
                  <a:t>,</a:t>
                </a:r>
                <a:r>
                  <a:rPr lang="el-GR" sz="2400" dirty="0" smtClean="0">
                    <a:latin typeface="Cambria Math"/>
                    <a:ea typeface="Cambria Math"/>
                  </a:rPr>
                  <a:t>σ</a:t>
                </a:r>
                <a:r>
                  <a:rPr lang="es-MX" sz="2400" baseline="30000" dirty="0" smtClean="0">
                    <a:latin typeface="Cambria Math"/>
                    <a:ea typeface="Cambria Math"/>
                  </a:rPr>
                  <a:t>2</a:t>
                </a:r>
                <a:r>
                  <a:rPr lang="es-MX" sz="2400" dirty="0" smtClean="0">
                    <a:latin typeface="Cambria Math"/>
                    <a:ea typeface="Cambria Math"/>
                  </a:rPr>
                  <a:t>)</a:t>
                </a:r>
              </a:p>
              <a:p>
                <a:pPr marL="0" indent="0" algn="ctr">
                  <a:buNone/>
                </a:pPr>
                <a:endParaRPr lang="es-MX" sz="1400" dirty="0" smtClean="0"/>
              </a:p>
              <a:p>
                <a:pPr marL="0" indent="0" algn="ctr">
                  <a:buNone/>
                </a:pPr>
                <a:r>
                  <a:rPr lang="es-MX" sz="2400" dirty="0"/>
                  <a:t>Z </a:t>
                </a:r>
                <a:r>
                  <a:rPr lang="es-MX" sz="2400" dirty="0">
                    <a:latin typeface="Cambria Math"/>
                    <a:ea typeface="Cambria Math"/>
                  </a:rPr>
                  <a:t>∼ </a:t>
                </a:r>
                <a:r>
                  <a:rPr lang="es-MX" sz="2400" dirty="0" err="1" smtClean="0">
                    <a:latin typeface="Cambria Math"/>
                    <a:ea typeface="Cambria Math"/>
                  </a:rPr>
                  <a:t>LogN</a:t>
                </a:r>
                <a:r>
                  <a:rPr lang="es-MX" sz="2400" dirty="0" smtClean="0">
                    <a:latin typeface="Cambria Math"/>
                    <a:ea typeface="Cambria Math"/>
                  </a:rPr>
                  <a:t>(</a:t>
                </a:r>
                <a:r>
                  <a:rPr lang="el-GR" sz="2400" dirty="0">
                    <a:latin typeface="Cambria Math"/>
                    <a:ea typeface="Cambria Math"/>
                  </a:rPr>
                  <a:t>μ</a:t>
                </a:r>
                <a:r>
                  <a:rPr lang="es-MX" sz="2400" dirty="0" smtClean="0">
                    <a:latin typeface="Cambria Math"/>
                    <a:ea typeface="Cambria Math"/>
                  </a:rPr>
                  <a:t>+</a:t>
                </a:r>
                <a:r>
                  <a:rPr lang="el-GR" sz="2400" dirty="0" smtClean="0">
                    <a:latin typeface="Cambria Math"/>
                    <a:ea typeface="Cambria Math"/>
                  </a:rPr>
                  <a:t>σ</a:t>
                </a:r>
                <a:r>
                  <a:rPr lang="es-MX" sz="2400" baseline="30000" dirty="0">
                    <a:latin typeface="Cambria Math"/>
                    <a:ea typeface="Cambria Math"/>
                  </a:rPr>
                  <a:t>2</a:t>
                </a:r>
                <a:r>
                  <a:rPr lang="es-MX" sz="2400" dirty="0">
                    <a:latin typeface="Cambria Math"/>
                    <a:ea typeface="Cambria Math"/>
                  </a:rPr>
                  <a:t>,</a:t>
                </a:r>
                <a:r>
                  <a:rPr lang="el-GR" sz="2400" dirty="0">
                    <a:latin typeface="Cambria Math"/>
                    <a:ea typeface="Cambria Math"/>
                  </a:rPr>
                  <a:t>σ</a:t>
                </a:r>
                <a:r>
                  <a:rPr lang="es-MX" sz="2400" baseline="30000" dirty="0">
                    <a:latin typeface="Cambria Math"/>
                    <a:ea typeface="Cambria Math"/>
                  </a:rPr>
                  <a:t>2</a:t>
                </a:r>
                <a:r>
                  <a:rPr lang="es-MX" sz="2400" dirty="0">
                    <a:latin typeface="Cambria Math"/>
                    <a:ea typeface="Cambria Math"/>
                  </a:rPr>
                  <a:t>)</a:t>
                </a:r>
                <a:endParaRPr lang="es-MX" sz="2400" dirty="0" smtClean="0"/>
              </a:p>
              <a:p>
                <a:pPr marL="0" indent="0">
                  <a:buNone/>
                </a:pPr>
                <a:endParaRPr lang="es-MX" sz="14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4008" y="1268760"/>
                <a:ext cx="4042792" cy="5400600"/>
              </a:xfrm>
              <a:blipFill rotWithShape="1">
                <a:blip r:embed="rId2"/>
                <a:stretch>
                  <a:fillRect l="-2413" t="-90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07060177"/>
              </p:ext>
            </p:extLst>
          </p:nvPr>
        </p:nvGraphicFramePr>
        <p:xfrm>
          <a:off x="457200" y="1268413"/>
          <a:ext cx="4038600" cy="4608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79512" y="1052736"/>
            <a:ext cx="576064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974330"/>
              </p:ext>
            </p:extLst>
          </p:nvPr>
        </p:nvGraphicFramePr>
        <p:xfrm>
          <a:off x="-3771" y="1252411"/>
          <a:ext cx="815752" cy="4146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752"/>
              </a:tblGrid>
              <a:tr h="592355">
                <a:tc>
                  <a:txBody>
                    <a:bodyPr/>
                    <a:lstStyle/>
                    <a:p>
                      <a:pPr algn="r"/>
                      <a:r>
                        <a:rPr lang="es-MX" sz="1400" dirty="0" smtClean="0"/>
                        <a:t>7,000</a:t>
                      </a:r>
                      <a:endParaRPr lang="es-MX" sz="1400" dirty="0"/>
                    </a:p>
                  </a:txBody>
                  <a:tcPr/>
                </a:tc>
              </a:tr>
              <a:tr h="592355">
                <a:tc>
                  <a:txBody>
                    <a:bodyPr/>
                    <a:lstStyle/>
                    <a:p>
                      <a:pPr algn="r"/>
                      <a:r>
                        <a:rPr lang="es-MX" sz="1400" dirty="0" smtClean="0"/>
                        <a:t>6,000</a:t>
                      </a:r>
                      <a:endParaRPr lang="es-MX" sz="1400" dirty="0"/>
                    </a:p>
                  </a:txBody>
                  <a:tcPr/>
                </a:tc>
              </a:tr>
              <a:tr h="592355">
                <a:tc>
                  <a:txBody>
                    <a:bodyPr/>
                    <a:lstStyle/>
                    <a:p>
                      <a:pPr algn="r"/>
                      <a:r>
                        <a:rPr lang="es-MX" sz="1400" dirty="0" smtClean="0"/>
                        <a:t>5,000</a:t>
                      </a:r>
                      <a:endParaRPr lang="es-MX" sz="1400" dirty="0"/>
                    </a:p>
                  </a:txBody>
                  <a:tcPr/>
                </a:tc>
              </a:tr>
              <a:tr h="592355">
                <a:tc>
                  <a:txBody>
                    <a:bodyPr/>
                    <a:lstStyle/>
                    <a:p>
                      <a:pPr algn="r"/>
                      <a:r>
                        <a:rPr lang="es-MX" sz="1400" dirty="0" smtClean="0"/>
                        <a:t>4,000</a:t>
                      </a:r>
                      <a:endParaRPr lang="es-MX" sz="1400" dirty="0"/>
                    </a:p>
                  </a:txBody>
                  <a:tcPr/>
                </a:tc>
              </a:tr>
              <a:tr h="592355">
                <a:tc>
                  <a:txBody>
                    <a:bodyPr/>
                    <a:lstStyle/>
                    <a:p>
                      <a:pPr algn="r"/>
                      <a:r>
                        <a:rPr lang="es-MX" sz="1400" dirty="0" smtClean="0"/>
                        <a:t>3,000</a:t>
                      </a:r>
                      <a:endParaRPr lang="es-MX" sz="1400" dirty="0"/>
                    </a:p>
                  </a:txBody>
                  <a:tcPr/>
                </a:tc>
              </a:tr>
              <a:tr h="592355">
                <a:tc>
                  <a:txBody>
                    <a:bodyPr/>
                    <a:lstStyle/>
                    <a:p>
                      <a:pPr algn="r"/>
                      <a:r>
                        <a:rPr lang="es-MX" sz="1400" dirty="0" smtClean="0"/>
                        <a:t>2,000</a:t>
                      </a:r>
                      <a:endParaRPr lang="es-MX" sz="1400" dirty="0"/>
                    </a:p>
                  </a:txBody>
                  <a:tcPr/>
                </a:tc>
              </a:tr>
              <a:tr h="592355">
                <a:tc>
                  <a:txBody>
                    <a:bodyPr/>
                    <a:lstStyle/>
                    <a:p>
                      <a:pPr algn="r"/>
                      <a:r>
                        <a:rPr lang="es-MX" sz="1400" dirty="0" smtClean="0"/>
                        <a:t>1,000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29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– </a:t>
            </a:r>
            <a:r>
              <a:rPr lang="es-MX" dirty="0"/>
              <a:t>distribución de las ventas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MX" sz="2400" dirty="0" smtClean="0"/>
          </a:p>
          <a:p>
            <a:pPr marL="0" indent="0">
              <a:buNone/>
            </a:pPr>
            <a:endParaRPr lang="es-MX" sz="2400" dirty="0" smtClean="0"/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sz="2400" dirty="0" smtClean="0"/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sz="2400" dirty="0" smtClean="0"/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sz="2400" dirty="0" smtClean="0"/>
          </a:p>
          <a:p>
            <a:pPr marL="0" indent="0">
              <a:buNone/>
            </a:pPr>
            <a:r>
              <a:rPr lang="es-MX" sz="2400" dirty="0" smtClean="0"/>
              <a:t>Modelo </a:t>
            </a:r>
            <a:r>
              <a:rPr lang="es-MX" sz="2400" dirty="0"/>
              <a:t>mixto para considerar tiendas que no venden</a:t>
            </a:r>
          </a:p>
          <a:p>
            <a:endParaRPr lang="es-MX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1772816"/>
            <a:ext cx="3816424" cy="25179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r>
              <a:rPr lang="es-MX" sz="2000" dirty="0" smtClean="0"/>
              <a:t>F(</a:t>
            </a:r>
            <a:r>
              <a:rPr lang="es-MX" sz="2000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s-MX" sz="2000" dirty="0"/>
              <a:t>)=0.3 significa que tiendas con ventas menores a </a:t>
            </a:r>
            <a:r>
              <a:rPr lang="es-MX" sz="2000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s-MX" sz="2000" dirty="0"/>
              <a:t> representan el 30% de las tiendas</a:t>
            </a:r>
            <a:r>
              <a:rPr lang="es-MX" sz="2000" dirty="0" smtClean="0"/>
              <a:t>.</a:t>
            </a:r>
          </a:p>
          <a:p>
            <a:endParaRPr lang="es-MX" sz="2000" dirty="0"/>
          </a:p>
          <a:p>
            <a:r>
              <a:rPr lang="es-MX" sz="2000" dirty="0"/>
              <a:t>F</a:t>
            </a:r>
            <a:r>
              <a:rPr lang="es-MX" sz="2000" baseline="-25000" dirty="0"/>
              <a:t>1</a:t>
            </a:r>
            <a:r>
              <a:rPr lang="es-MX" sz="2000" dirty="0"/>
              <a:t>(</a:t>
            </a:r>
            <a:r>
              <a:rPr lang="es-MX" sz="2000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s-MX" sz="2000" dirty="0"/>
              <a:t>)=</a:t>
            </a:r>
            <a:r>
              <a:rPr lang="es-MX" sz="2000" dirty="0" smtClean="0"/>
              <a:t>0.18 </a:t>
            </a:r>
            <a:r>
              <a:rPr lang="es-MX" sz="2000" dirty="0"/>
              <a:t>significa que tiendas con ventas menores a </a:t>
            </a:r>
            <a:r>
              <a:rPr lang="es-MX" sz="2000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s-MX" sz="2000" dirty="0"/>
              <a:t> </a:t>
            </a:r>
            <a:r>
              <a:rPr lang="es-MX" sz="2000" dirty="0" smtClean="0"/>
              <a:t>concentran el 18% </a:t>
            </a:r>
            <a:r>
              <a:rPr lang="es-MX" sz="2000" dirty="0"/>
              <a:t>de las ventas</a:t>
            </a:r>
            <a:r>
              <a:rPr lang="es-MX" sz="2000" dirty="0" smtClean="0"/>
              <a:t>.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55738394"/>
              </p:ext>
            </p:extLst>
          </p:nvPr>
        </p:nvGraphicFramePr>
        <p:xfrm>
          <a:off x="457200" y="1268413"/>
          <a:ext cx="4038600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82255" y="3861048"/>
                <a:ext cx="648072" cy="6617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MX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s-MX" sz="1600" b="0" dirty="0" smtClean="0"/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6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s-MX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MX" sz="1600" b="0" i="1" smtClean="0">
                          <a:latin typeface="Cambria Math"/>
                        </a:rPr>
                        <m:t>(</m:t>
                      </m:r>
                      <m:r>
                        <a:rPr lang="es-MX" sz="1600" b="0" i="1" smtClean="0">
                          <a:latin typeface="Cambria Math"/>
                        </a:rPr>
                        <m:t>𝑥</m:t>
                      </m:r>
                      <m:r>
                        <a:rPr lang="es-MX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255" y="3861048"/>
                <a:ext cx="648072" cy="661720"/>
              </a:xfrm>
              <a:prstGeom prst="rect">
                <a:avLst/>
              </a:prstGeom>
              <a:blipFill rotWithShape="1">
                <a:blip r:embed="rId3"/>
                <a:stretch>
                  <a:fillRect b="-458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3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El origen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91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Regreso a las curvas de concentración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00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Transformación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s-MX" sz="2000" dirty="0" smtClean="0"/>
                  <a:t>a y b son percentiles</a:t>
                </a:r>
              </a:p>
              <a:p>
                <a:pPr marL="0" indent="0">
                  <a:buNone/>
                </a:pPr>
                <a:endParaRPr lang="es-MX" sz="1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/>
                        </a:rPr>
                        <m:t>𝑎</m:t>
                      </m:r>
                      <m:r>
                        <a:rPr lang="es-MX" sz="2000" b="0" i="1" smtClean="0">
                          <a:latin typeface="Cambria Math"/>
                        </a:rPr>
                        <m:t>=</m:t>
                      </m:r>
                      <m:r>
                        <a:rPr lang="es-MX" sz="20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s-MX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MX" sz="20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l-G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MX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MX" sz="2000" b="0" i="0" smtClean="0">
                                      <a:latin typeface="Cambria Math"/>
                                      <a:ea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s-MX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s-MX" sz="20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s-MX" sz="2000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   </m:t>
                      </m:r>
                      <m:sSup>
                        <m:sSup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p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s-MX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MX" sz="2000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func>
                        </m:num>
                        <m:den>
                          <m:r>
                            <a:rPr lang="el-GR" sz="20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s-MX" sz="2000" dirty="0" smtClean="0"/>
              </a:p>
              <a:p>
                <a:pPr marL="0" indent="0">
                  <a:buNone/>
                </a:pPr>
                <a:endParaRPr lang="es-MX" sz="1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/>
                        </a:rPr>
                        <m:t>𝑏</m:t>
                      </m:r>
                      <m:r>
                        <a:rPr lang="es-MX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MX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MX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MX" sz="20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l-G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MX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MX" sz="2000">
                                      <a:latin typeface="Cambria Math"/>
                                      <a:ea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s-MX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s-MX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s-MX" sz="20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s-MX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MX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MX" sz="20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s-MX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l-GR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MX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>
                          <a:latin typeface="Cambria Math"/>
                          <a:ea typeface="Cambria Math"/>
                        </a:rPr>
                        <m:t>⇒ </m:t>
                      </m:r>
                      <m:sSup>
                        <m:sSup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s-MX" sz="20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p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s-MX" sz="2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s-MX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MX" sz="2000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MX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MX" sz="20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MX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l-GR" sz="20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s-MX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MX" sz="2000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func>
                        </m:num>
                        <m:den>
                          <m:r>
                            <a:rPr lang="el-GR" sz="20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es-MX" sz="2000" dirty="0" smtClean="0"/>
              </a:p>
              <a:p>
                <a:pPr marL="0" indent="0">
                  <a:buNone/>
                </a:pPr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⇒  </m:t>
                      </m:r>
                      <m:sSup>
                        <m:sSupPr>
                          <m:ctrlPr>
                            <a:rPr lang="es-MX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0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s-MX" sz="20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s-MX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MX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0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s-MX" sz="20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s-MX" sz="2000" b="0" i="1" smtClean="0">
                          <a:latin typeface="Cambria Math"/>
                        </a:rPr>
                        <m:t>−</m:t>
                      </m:r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es-MX" sz="2000" dirty="0"/>
              </a:p>
              <a:p>
                <a:pPr marL="0" indent="0">
                  <a:buNone/>
                </a:pPr>
                <a:endParaRPr lang="es-MX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t="-62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223813"/>
              </p:ext>
            </p:extLst>
          </p:nvPr>
        </p:nvGraphicFramePr>
        <p:xfrm>
          <a:off x="4788024" y="1600201"/>
          <a:ext cx="3898776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44408" y="546411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F(</a:t>
            </a:r>
            <a:r>
              <a:rPr lang="es-MX" sz="1400" dirty="0" smtClean="0">
                <a:latin typeface="Cambria Math"/>
                <a:ea typeface="Cambria Math"/>
              </a:rPr>
              <a:t>·</a:t>
            </a:r>
            <a:r>
              <a:rPr lang="es-MX" sz="1400" dirty="0" smtClean="0"/>
              <a:t>)</a:t>
            </a:r>
            <a:endParaRPr lang="es-MX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134076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F</a:t>
            </a:r>
            <a:r>
              <a:rPr lang="es-MX" sz="1400" baseline="-25000" dirty="0" smtClean="0"/>
              <a:t>1</a:t>
            </a:r>
            <a:r>
              <a:rPr lang="es-MX" sz="1400" dirty="0" smtClean="0"/>
              <a:t>(</a:t>
            </a:r>
            <a:r>
              <a:rPr lang="es-MX" sz="1400" dirty="0" smtClean="0">
                <a:latin typeface="Cambria Math"/>
                <a:ea typeface="Cambria Math"/>
              </a:rPr>
              <a:t>·</a:t>
            </a:r>
            <a:r>
              <a:rPr lang="es-MX" sz="1400" dirty="0" smtClean="0"/>
              <a:t>)</a:t>
            </a:r>
            <a:endParaRPr lang="es-MX" sz="14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452320" y="4005064"/>
            <a:ext cx="0" cy="115212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148064" y="3985299"/>
            <a:ext cx="230425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00292" y="519352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a</a:t>
            </a:r>
            <a:endParaRPr lang="es-MX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724962" y="383141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b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58326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Interpretación </a:t>
            </a:r>
            <a:r>
              <a:rPr lang="es-MX" dirty="0"/>
              <a:t>de parámetros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s-MX" sz="2400" dirty="0" smtClean="0"/>
                  <a:t>Dado que  </a:t>
                </a:r>
                <a:r>
                  <a:rPr lang="es-MX" sz="2400" i="1" dirty="0" smtClean="0">
                    <a:latin typeface="Cambria Math" pitchFamily="18" charset="0"/>
                    <a:ea typeface="Cambria Math" pitchFamily="18" charset="0"/>
                  </a:rPr>
                  <a:t>b’</a:t>
                </a:r>
                <a:r>
                  <a:rPr lang="es-MX" sz="2400" dirty="0" smtClean="0">
                    <a:latin typeface="Cambria Math" pitchFamily="18" charset="0"/>
                    <a:ea typeface="Cambria Math" pitchFamily="18" charset="0"/>
                  </a:rPr>
                  <a:t> = </a:t>
                </a:r>
                <a:r>
                  <a:rPr lang="es-MX" sz="2400" i="1" dirty="0" smtClean="0">
                    <a:latin typeface="Cambria Math" pitchFamily="18" charset="0"/>
                    <a:ea typeface="Cambria Math" pitchFamily="18" charset="0"/>
                  </a:rPr>
                  <a:t>a’</a:t>
                </a:r>
                <a:r>
                  <a:rPr lang="es-MX" sz="2400" dirty="0" smtClean="0">
                    <a:latin typeface="Cambria Math" pitchFamily="18" charset="0"/>
                    <a:ea typeface="Cambria Math" pitchFamily="18" charset="0"/>
                  </a:rPr>
                  <a:t> – </a:t>
                </a:r>
                <a:r>
                  <a:rPr lang="el-GR" sz="2400" i="1" dirty="0" smtClean="0">
                    <a:latin typeface="Cambria Math" pitchFamily="18" charset="0"/>
                    <a:ea typeface="Cambria Math" pitchFamily="18" charset="0"/>
                  </a:rPr>
                  <a:t>σ</a:t>
                </a:r>
                <a:r>
                  <a:rPr lang="es-MX" sz="2400" dirty="0" smtClean="0"/>
                  <a:t> , esto significa que en la recta que generamos:</a:t>
                </a:r>
              </a:p>
              <a:p>
                <a:pPr marL="0" indent="0">
                  <a:buNone/>
                  <a:tabLst>
                    <a:tab pos="269875" algn="l"/>
                  </a:tabLst>
                </a:pPr>
                <a:r>
                  <a:rPr lang="es-MX" sz="2400" dirty="0" smtClean="0">
                    <a:latin typeface="Cambria Math"/>
                    <a:ea typeface="Cambria Math"/>
                  </a:rPr>
                  <a:t>				</a:t>
                </a:r>
                <a:r>
                  <a:rPr lang="es-MX" sz="2400" dirty="0" smtClean="0">
                    <a:ea typeface="Cambria Math"/>
                  </a:rPr>
                  <a:t>pendiente</a:t>
                </a:r>
                <a:r>
                  <a:rPr lang="es-MX" sz="2400" dirty="0" smtClean="0">
                    <a:latin typeface="Cambria Math"/>
                    <a:ea typeface="Cambria Math"/>
                  </a:rPr>
                  <a:t> = </a:t>
                </a:r>
                <a:r>
                  <a:rPr lang="el-GR" sz="2400" i="1" dirty="0" smtClean="0">
                    <a:latin typeface="Cambria Math"/>
                    <a:ea typeface="Cambria Math"/>
                  </a:rPr>
                  <a:t>β</a:t>
                </a:r>
                <a:r>
                  <a:rPr lang="es-MX" sz="2400" i="1" baseline="-25000" dirty="0" smtClean="0">
                    <a:latin typeface="Cambria Math"/>
                    <a:ea typeface="Cambria Math"/>
                  </a:rPr>
                  <a:t>1</a:t>
                </a:r>
                <a:r>
                  <a:rPr lang="es-MX" sz="2400" dirty="0" smtClean="0">
                    <a:latin typeface="Cambria Math"/>
                    <a:ea typeface="Cambria Math"/>
                  </a:rPr>
                  <a:t> = 1</a:t>
                </a:r>
              </a:p>
              <a:p>
                <a:pPr marL="0" indent="0">
                  <a:buNone/>
                  <a:tabLst>
                    <a:tab pos="269875" algn="l"/>
                  </a:tabLst>
                </a:pPr>
                <a:r>
                  <a:rPr lang="es-MX" sz="2400" dirty="0" smtClean="0">
                    <a:latin typeface="Cambria Math"/>
                    <a:ea typeface="Cambria Math"/>
                  </a:rPr>
                  <a:t>	</a:t>
                </a:r>
                <a:r>
                  <a:rPr lang="es-MX" sz="2400" dirty="0">
                    <a:latin typeface="Cambria Math"/>
                    <a:ea typeface="Cambria Math"/>
                  </a:rPr>
                  <a:t>	</a:t>
                </a:r>
                <a:r>
                  <a:rPr lang="es-MX" sz="2400" dirty="0" smtClean="0">
                    <a:latin typeface="Cambria Math"/>
                    <a:ea typeface="Cambria Math"/>
                  </a:rPr>
                  <a:t>		</a:t>
                </a:r>
                <a:r>
                  <a:rPr lang="es-MX" sz="2400" dirty="0" smtClean="0">
                    <a:ea typeface="Cambria Math"/>
                  </a:rPr>
                  <a:t>ordenada</a:t>
                </a:r>
                <a:r>
                  <a:rPr lang="es-MX" sz="2400" dirty="0" smtClean="0">
                    <a:latin typeface="Cambria Math"/>
                    <a:ea typeface="Cambria Math"/>
                  </a:rPr>
                  <a:t> </a:t>
                </a:r>
                <a:r>
                  <a:rPr lang="es-MX" sz="2400" dirty="0">
                    <a:latin typeface="Cambria Math"/>
                    <a:ea typeface="Cambria Math"/>
                  </a:rPr>
                  <a:t>= </a:t>
                </a:r>
                <a:r>
                  <a:rPr lang="el-GR" sz="2400" i="1" dirty="0">
                    <a:latin typeface="Cambria Math"/>
                    <a:ea typeface="Cambria Math"/>
                  </a:rPr>
                  <a:t>β</a:t>
                </a:r>
                <a:r>
                  <a:rPr lang="es-MX" sz="2400" i="1" baseline="-25000" dirty="0">
                    <a:latin typeface="Cambria Math"/>
                    <a:ea typeface="Cambria Math"/>
                  </a:rPr>
                  <a:t>0</a:t>
                </a:r>
                <a:r>
                  <a:rPr lang="es-MX" sz="2400" dirty="0">
                    <a:latin typeface="Cambria Math"/>
                    <a:ea typeface="Cambria Math"/>
                  </a:rPr>
                  <a:t> </a:t>
                </a:r>
                <a:r>
                  <a:rPr lang="es-MX" sz="2400" dirty="0" smtClean="0">
                    <a:latin typeface="Cambria Math"/>
                    <a:ea typeface="Cambria Math"/>
                  </a:rPr>
                  <a:t>= –</a:t>
                </a:r>
                <a:r>
                  <a:rPr lang="el-GR" sz="2400" i="1" dirty="0">
                    <a:latin typeface="Cambria Math"/>
                    <a:ea typeface="Cambria Math"/>
                  </a:rPr>
                  <a:t>σ</a:t>
                </a:r>
                <a:r>
                  <a:rPr lang="es-MX" sz="2400" dirty="0">
                    <a:latin typeface="Cambria Math"/>
                    <a:ea typeface="Cambria Math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s-MX" sz="2400" dirty="0"/>
                  <a:t>Esta transformación no solo nos da un ajuste perfecto, sino que nos regala la información sobre uno de los parámetros de la distribución.</a:t>
                </a:r>
              </a:p>
              <a:p>
                <a:pPr marL="0" indent="0">
                  <a:buNone/>
                </a:pPr>
                <a:endParaRPr lang="es-MX" sz="1400" dirty="0" smtClean="0"/>
              </a:p>
              <a:p>
                <a:pPr marL="0" indent="0">
                  <a:buNone/>
                </a:pPr>
                <a:r>
                  <a:rPr lang="es-MX" sz="2400" dirty="0" smtClean="0"/>
                  <a:t>El conocimiento de la curva de concentración no nos da ninguna información sobre el parámetro </a:t>
                </a:r>
                <a:r>
                  <a:rPr lang="el-GR" sz="2400" i="1" dirty="0" smtClean="0">
                    <a:latin typeface="Cambria Math" pitchFamily="18" charset="0"/>
                    <a:ea typeface="Cambria Math" pitchFamily="18" charset="0"/>
                  </a:rPr>
                  <a:t>μ</a:t>
                </a:r>
                <a:r>
                  <a:rPr lang="es-MX" sz="2400" dirty="0" smtClean="0"/>
                  <a:t> . Para ello necesitaríamos tener más información, como, por ejemplo, el ingreso promedio, de donde se podría calcular:</a:t>
                </a:r>
                <a:endParaRPr lang="es-MX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s-MX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s-MX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4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s-MX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s-MX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s-MX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MX" sz="2400" dirty="0" smtClean="0"/>
              </a:p>
              <a:p>
                <a:pPr marL="0" indent="0">
                  <a:buNone/>
                </a:pPr>
                <a:r>
                  <a:rPr lang="es-MX" sz="2400" dirty="0" smtClean="0"/>
                  <a:t>También se pueden usar las siguientes relaciones: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s-MX" sz="2400" i="1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s-MX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40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s-MX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MX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  <m:t>Π</m:t>
                                  </m:r>
                                  <m:sSub>
                                    <m:sSubPr>
                                      <m:ctrlPr>
                                        <a:rPr lang="el-GR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24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MX" sz="24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s-MX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MX" sz="24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MX" sz="24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es-MX" sz="24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s-MX" sz="900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s-MX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s-MX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4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s-MX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MX" sz="2400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s-MX" sz="2400" i="1">
                                  <a:latin typeface="Cambria Math"/>
                                  <a:ea typeface="Cambria Math"/>
                                </a:rPr>
                                <m:t>50%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s-MX" sz="2400" dirty="0"/>
              </a:p>
              <a:p>
                <a:pPr marL="0" indent="0">
                  <a:buNone/>
                </a:pPr>
                <a:endParaRPr lang="es-MX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225" r="-74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52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Relación con el índice de </a:t>
            </a:r>
            <a:r>
              <a:rPr lang="es-MX" dirty="0" err="1" smtClean="0"/>
              <a:t>Gini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268760"/>
                <a:ext cx="4038600" cy="504056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s-MX" sz="2000" dirty="0" smtClean="0"/>
                  <a:t>Se puede demostrar que, bajo una distribución </a:t>
                </a:r>
                <a:r>
                  <a:rPr lang="es-MX" sz="2000" dirty="0" err="1" smtClean="0"/>
                  <a:t>lognormal</a:t>
                </a:r>
                <a:r>
                  <a:rPr lang="es-MX" sz="2000" dirty="0" smtClean="0"/>
                  <a:t>, el índice de </a:t>
                </a:r>
                <a:r>
                  <a:rPr lang="es-MX" sz="2000" dirty="0" err="1" smtClean="0"/>
                  <a:t>Gini</a:t>
                </a:r>
                <a:r>
                  <a:rPr lang="es-MX" sz="2000" dirty="0" smtClean="0"/>
                  <a:t> es igual 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/>
                        </a:rPr>
                        <m:t>𝐺</m:t>
                      </m:r>
                      <m:r>
                        <a:rPr lang="es-MX" sz="2000" b="0" i="1" smtClean="0">
                          <a:latin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l-G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s-MX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es-MX" sz="2000" dirty="0" smtClean="0"/>
              </a:p>
              <a:p>
                <a:pPr marL="0" indent="0">
                  <a:buNone/>
                </a:pPr>
                <a:endParaRPr lang="es-MX" sz="1500" dirty="0" smtClean="0"/>
              </a:p>
              <a:p>
                <a:pPr marL="0" indent="0">
                  <a:buNone/>
                </a:pPr>
                <a:r>
                  <a:rPr lang="es-MX" sz="2000" dirty="0" smtClean="0"/>
                  <a:t>O equivalentemente: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p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s-MX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MX" sz="20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  <m:r>
                                <a:rPr lang="es-MX" sz="20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s-MX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MX" sz="2000" dirty="0"/>
              </a:p>
              <a:p>
                <a:pPr marL="0" indent="0">
                  <a:buNone/>
                </a:pPr>
                <a:endParaRPr lang="es-MX" sz="2000" dirty="0" smtClean="0"/>
              </a:p>
              <a:p>
                <a:pPr marL="0" indent="0">
                  <a:buNone/>
                </a:pPr>
                <a:r>
                  <a:rPr lang="es-MX" sz="2000" dirty="0" smtClean="0"/>
                  <a:t>En </a:t>
                </a:r>
                <a:r>
                  <a:rPr lang="es-MX" sz="2000" dirty="0"/>
                  <a:t>este sentido se puede entender al parámetro </a:t>
                </a:r>
                <a:r>
                  <a:rPr lang="el-GR" sz="2000" i="1" dirty="0">
                    <a:latin typeface="Cambria Math" pitchFamily="18" charset="0"/>
                    <a:ea typeface="Cambria Math" pitchFamily="18" charset="0"/>
                  </a:rPr>
                  <a:t>σ</a:t>
                </a:r>
                <a:r>
                  <a:rPr lang="es-MX" sz="2000" dirty="0"/>
                  <a:t> </a:t>
                </a:r>
                <a:r>
                  <a:rPr lang="es-MX" sz="2000" dirty="0" smtClean="0"/>
                  <a:t> como </a:t>
                </a:r>
                <a:r>
                  <a:rPr lang="es-MX" sz="2000" dirty="0"/>
                  <a:t>el que está relacionado con la concentración del ingreso.</a:t>
                </a:r>
              </a:p>
              <a:p>
                <a:pPr marL="0" indent="0">
                  <a:buNone/>
                </a:pPr>
                <a:endParaRPr lang="es-MX" sz="1500" dirty="0" smtClean="0"/>
              </a:p>
              <a:p>
                <a:pPr marL="0" indent="0">
                  <a:buNone/>
                </a:pPr>
                <a:r>
                  <a:rPr lang="es-MX" sz="2000" dirty="0" smtClean="0"/>
                  <a:t>Otra relación interesante:</a:t>
                </a:r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00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p>
                          <m:r>
                            <a:rPr lang="es-MX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MX" sz="2000" b="0" i="1" smtClean="0">
                          <a:latin typeface="Cambria Math"/>
                        </a:rPr>
                        <m:t>=</m:t>
                      </m:r>
                      <m:r>
                        <a:rPr lang="es-MX" sz="2000" b="0" i="1" smtClean="0">
                          <a:latin typeface="Cambria Math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s-MX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0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s-MX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MX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MX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Φ</m:t>
                                      </m:r>
                                    </m:e>
                                    <m:sup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s-MX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MX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MX" sz="2000" b="0" i="1" smtClean="0">
                                              <a:latin typeface="Cambria Math"/>
                                            </a:rPr>
                                            <m:t>𝐺</m:t>
                                          </m:r>
                                          <m:r>
                                            <a:rPr lang="es-MX" sz="2000" b="0" i="1" smtClean="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num>
                                        <m:den>
                                          <m:r>
                                            <a:rPr lang="es-MX" sz="20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s-MX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s-MX" sz="20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s-MX" sz="20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268760"/>
                <a:ext cx="4038600" cy="5040560"/>
              </a:xfrm>
              <a:blipFill rotWithShape="1">
                <a:blip r:embed="rId2"/>
                <a:stretch>
                  <a:fillRect l="-1357" t="-157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87740"/>
              </p:ext>
            </p:extLst>
          </p:nvPr>
        </p:nvGraphicFramePr>
        <p:xfrm>
          <a:off x="4139952" y="1628800"/>
          <a:ext cx="45365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996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Otro resultado interesante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s-MX" sz="2000" dirty="0" smtClean="0"/>
                  <a:t>La línea diagonal está definida por la ecuación: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s-MX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MX" sz="2000" b="0" i="1" smtClean="0">
                          <a:latin typeface="Cambria Math"/>
                        </a:rPr>
                        <m:t>=1−</m:t>
                      </m:r>
                      <m:sSub>
                        <m:sSubPr>
                          <m:ctrlPr>
                            <a:rPr lang="es-MX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MX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MX" sz="2000" b="0" i="1" smtClean="0">
                          <a:latin typeface="Cambria Math"/>
                        </a:rPr>
                        <m:t>(</m:t>
                      </m:r>
                      <m:r>
                        <a:rPr lang="es-MX" sz="2000" b="0" i="1" smtClean="0">
                          <a:latin typeface="Cambria Math"/>
                        </a:rPr>
                        <m:t>𝑥</m:t>
                      </m:r>
                      <m:r>
                        <a:rPr lang="es-MX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MX" sz="2000" dirty="0" smtClean="0"/>
              </a:p>
              <a:p>
                <a:pPr marL="0" indent="0">
                  <a:buNone/>
                </a:pPr>
                <a:r>
                  <a:rPr lang="es-MX" sz="2000" dirty="0" smtClean="0"/>
                  <a:t>Pero: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s-MX" sz="2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MX" sz="2000" i="1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MX" sz="2000" b="0" i="1" smtClean="0">
                              <a:latin typeface="Cambria Math"/>
                              <a:ea typeface="Cambria Math"/>
                            </a:rPr>
                            <m:t>𝑒𝑥𝑝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s-MX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MX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MX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MX" sz="20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s-MX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MX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s-MX" sz="20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MX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MX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MX" sz="20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s-MX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MX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  <m:r>
                        <a:rPr lang="es-MX" sz="2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MX" sz="2000" dirty="0"/>
              </a:p>
              <a:p>
                <a:pPr marL="0" indent="0">
                  <a:buNone/>
                </a:pPr>
                <a:endParaRPr lang="es-MX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>
                          <a:latin typeface="Cambria Math"/>
                        </a:rPr>
                        <m:t>1−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MX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0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s-MX" sz="2000" b="0" i="1" smtClean="0">
                          <a:latin typeface="Cambria Math"/>
                        </a:rPr>
                        <m:t>=1−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MX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𝑒𝑥𝑝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s-MX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MX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MX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MX" sz="20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s-MX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MX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/>
                        </a:rPr>
                        <m:t>=</m:t>
                      </m:r>
                      <m:r>
                        <a:rPr lang="es-MX" sz="2000" i="1">
                          <a:latin typeface="Cambria Math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l-GR" sz="2000" i="1" smtClean="0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20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MX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MX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MX" sz="20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s-MX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MX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MX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s-MX" sz="20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s-MX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MX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MX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s-MX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MX" sz="20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  <m:r>
                        <a:rPr lang="es-MX" sz="20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>
                          <a:latin typeface="Cambria Math"/>
                        </a:rPr>
                        <m:t>=1−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s-MX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s-MX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s-MX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MX" sz="2000" dirty="0"/>
              </a:p>
              <a:p>
                <a:pPr marL="0" indent="0">
                  <a:buNone/>
                </a:pPr>
                <a:endParaRPr lang="es-MX" sz="2000" dirty="0" smtClean="0"/>
              </a:p>
              <a:p>
                <a:pPr marL="0" indent="0">
                  <a:buNone/>
                </a:pPr>
                <a:r>
                  <a:rPr lang="es-MX" sz="2000" dirty="0" smtClean="0"/>
                  <a:t>Por lo que podemos afirmar que el punto en donde la diagonal cruza la curva de Lorenz es</a:t>
                </a:r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/>
                        </a:rPr>
                        <m:t>(</m:t>
                      </m:r>
                      <m:r>
                        <a:rPr lang="es-MX" sz="20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0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s-MX" sz="2000" b="0" i="1" smtClean="0">
                          <a:latin typeface="Cambria Math"/>
                        </a:rPr>
                        <m:t>,1</m:t>
                      </m:r>
                      <m:r>
                        <a:rPr lang="es-MX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MX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0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s-MX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MX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754" t="-125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415868"/>
              </p:ext>
            </p:extLst>
          </p:nvPr>
        </p:nvGraphicFramePr>
        <p:xfrm>
          <a:off x="4788024" y="1384177"/>
          <a:ext cx="3898776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44408" y="524809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F(</a:t>
            </a:r>
            <a:r>
              <a:rPr lang="es-MX" sz="1400" dirty="0" smtClean="0">
                <a:latin typeface="Cambria Math"/>
                <a:ea typeface="Cambria Math"/>
              </a:rPr>
              <a:t>·</a:t>
            </a:r>
            <a:r>
              <a:rPr lang="es-MX" sz="1400" dirty="0" smtClean="0"/>
              <a:t>)</a:t>
            </a:r>
            <a:endParaRPr lang="es-MX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112474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F</a:t>
            </a:r>
            <a:r>
              <a:rPr lang="es-MX" sz="1400" baseline="-25000" dirty="0" smtClean="0"/>
              <a:t>1</a:t>
            </a:r>
            <a:r>
              <a:rPr lang="es-MX" sz="1400" dirty="0" smtClean="0"/>
              <a:t>(</a:t>
            </a:r>
            <a:r>
              <a:rPr lang="es-MX" sz="1400" dirty="0" smtClean="0">
                <a:latin typeface="Cambria Math"/>
                <a:ea typeface="Cambria Math"/>
              </a:rPr>
              <a:t>·</a:t>
            </a:r>
            <a:r>
              <a:rPr lang="es-MX" sz="1400" dirty="0" smtClean="0"/>
              <a:t>)</a:t>
            </a:r>
            <a:endParaRPr lang="es-MX" sz="1400" dirty="0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5148064" y="1508668"/>
            <a:ext cx="3338747" cy="344958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61792" y="497750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F(</a:t>
            </a:r>
            <a:r>
              <a:rPr lang="el-GR" sz="1400" dirty="0" smtClean="0"/>
              <a:t>α</a:t>
            </a:r>
            <a:r>
              <a:rPr lang="es-MX" sz="1400" dirty="0" smtClean="0"/>
              <a:t>)</a:t>
            </a:r>
            <a:endParaRPr lang="es-MX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6946" y="3663512"/>
            <a:ext cx="657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F</a:t>
            </a:r>
            <a:r>
              <a:rPr lang="es-MX" sz="1400" baseline="-25000" dirty="0" smtClean="0"/>
              <a:t>1</a:t>
            </a:r>
            <a:r>
              <a:rPr lang="es-MX" sz="1400" dirty="0" smtClean="0"/>
              <a:t>(</a:t>
            </a:r>
            <a:r>
              <a:rPr lang="el-GR" sz="1400" dirty="0" smtClean="0">
                <a:latin typeface="Cambria Math"/>
                <a:ea typeface="Cambria Math"/>
              </a:rPr>
              <a:t>α</a:t>
            </a:r>
            <a:r>
              <a:rPr lang="es-MX" sz="1400" dirty="0" smtClean="0"/>
              <a:t>)</a:t>
            </a:r>
            <a:endParaRPr lang="es-MX" sz="14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380312" y="3827540"/>
            <a:ext cx="0" cy="115212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148064" y="3817401"/>
            <a:ext cx="2227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88024" y="5575118"/>
            <a:ext cx="396044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La proporción de personas con un ingreso menor al promedio (68%) es el complemento de la proporción del ingreso total que tienen estas personas (32%)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9795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Aplicación: </a:t>
            </a:r>
            <a:r>
              <a:rPr lang="es-MX" dirty="0"/>
              <a:t>distribución de </a:t>
            </a:r>
            <a:r>
              <a:rPr lang="es-MX" dirty="0" smtClean="0"/>
              <a:t>ventas y papel </a:t>
            </a:r>
            <a:r>
              <a:rPr lang="es-MX" dirty="0" err="1" smtClean="0"/>
              <a:t>lognormal</a:t>
            </a:r>
            <a:endParaRPr lang="es-MX" dirty="0"/>
          </a:p>
        </p:txBody>
      </p:sp>
      <p:pic>
        <p:nvPicPr>
          <p:cNvPr id="3" name="Picture 5" descr="https://www.surveypolice.com/blog/wp-content/uploads/2015/11/nielsensurvey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365104"/>
            <a:ext cx="2057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Papel </a:t>
            </a:r>
            <a:r>
              <a:rPr lang="es-MX" dirty="0" err="1" smtClean="0"/>
              <a:t>lognormal</a:t>
            </a:r>
            <a:endParaRPr lang="es-MX" dirty="0"/>
          </a:p>
        </p:txBody>
      </p:sp>
      <p:pic>
        <p:nvPicPr>
          <p:cNvPr id="1026" name="Picture 2" descr="https://upload.wikimedia.org/wikipedia/commons/thumb/a/ad/Log-normal_probability_paper_2cycles.svg/736px-Log-normal_probability_paper_2cycl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69" y="1264127"/>
            <a:ext cx="5047488" cy="52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Distribución de ventas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460397"/>
              </p:ext>
            </p:extLst>
          </p:nvPr>
        </p:nvGraphicFramePr>
        <p:xfrm>
          <a:off x="2987824" y="1196975"/>
          <a:ext cx="3420000" cy="4902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68000"/>
                <a:gridCol w="1008000"/>
                <a:gridCol w="10440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Venta por tienda (x)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Tiendas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Ventas totales ('000)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Menos de 12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84,032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405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12 a 24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34,079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580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24 a 48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20,998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712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48 a 96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7,095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443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96 a 192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2,565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359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192 a 384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2,369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653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384 a 768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1,152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599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764 a 1,536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397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426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1,536 a 3,072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148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330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Más de 3,072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68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630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152,903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5137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0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Distribución de ventas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217286"/>
              </p:ext>
            </p:extLst>
          </p:nvPr>
        </p:nvGraphicFramePr>
        <p:xfrm>
          <a:off x="457200" y="1196975"/>
          <a:ext cx="8244000" cy="4902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68000"/>
                <a:gridCol w="1008000"/>
                <a:gridCol w="1296000"/>
                <a:gridCol w="1116000"/>
                <a:gridCol w="1044000"/>
                <a:gridCol w="1296000"/>
                <a:gridCol w="11160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Venta por tienda (x)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Tiendas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Tiendas (Acumulado)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Tiendas </a:t>
                      </a:r>
                      <a:r>
                        <a:rPr lang="es-MX" sz="1600" u="none" strike="noStrike" dirty="0" smtClean="0">
                          <a:effectLst/>
                        </a:rPr>
                        <a:t/>
                      </a:r>
                      <a:br>
                        <a:rPr lang="es-MX" sz="1600" u="none" strike="noStrike" dirty="0" smtClean="0">
                          <a:effectLst/>
                        </a:rPr>
                      </a:br>
                      <a:r>
                        <a:rPr lang="es-MX" sz="1600" u="none" strike="noStrike" dirty="0" smtClean="0">
                          <a:effectLst/>
                        </a:rPr>
                        <a:t>(y) </a:t>
                      </a:r>
                      <a:r>
                        <a:rPr lang="es-MX" sz="1600" u="none" strike="noStrike" dirty="0">
                          <a:effectLst/>
                        </a:rPr>
                        <a:t>(%)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Ventas totales ('000)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Ventas (Acumulado)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Ventas (z) (%)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Menos de 12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84,032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84,032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55.0%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405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405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7.9%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12 a 24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34,079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118,111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77.2%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580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985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19.2%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24 a 48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20,998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139,109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91.0%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712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1697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33.0%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48 a 96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7,095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146,204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95.6%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443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2140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41.7%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96 a 192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2,565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148,769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97.3%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359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2499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48.6%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192 a 384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2,369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151,138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98.8%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653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3152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61.4%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384 a 768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1,152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152,290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99.6%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599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3751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73.0%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764 a 1,536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397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152,687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99.9%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426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4177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81.3%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1,536 a 3,072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148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152,835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100.0%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330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4507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87.7%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Más de 3,072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68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152,903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100.0%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630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5137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100.0%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152,903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5137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3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Distribución de ventas</a:t>
            </a:r>
            <a:endParaRPr lang="es-MX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3123234"/>
              </p:ext>
            </p:extLst>
          </p:nvPr>
        </p:nvGraphicFramePr>
        <p:xfrm>
          <a:off x="4648200" y="1412777"/>
          <a:ext cx="40386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106227"/>
              </p:ext>
            </p:extLst>
          </p:nvPr>
        </p:nvGraphicFramePr>
        <p:xfrm>
          <a:off x="539552" y="1310793"/>
          <a:ext cx="3816423" cy="482453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526569"/>
                <a:gridCol w="1144927"/>
                <a:gridCol w="1144927"/>
              </a:tblGrid>
              <a:tr h="9765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Venta por </a:t>
                      </a:r>
                      <a:r>
                        <a:rPr lang="es-MX" sz="1600" b="1" u="none" strike="noStrike" dirty="0" smtClean="0">
                          <a:effectLst/>
                        </a:rPr>
                        <a:t>tienda (x)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effectLst/>
                        </a:rPr>
                        <a:t>Tiendas</a:t>
                      </a:r>
                      <a:br>
                        <a:rPr lang="es-MX" sz="1600" b="1" u="none" strike="noStrike" dirty="0" smtClean="0">
                          <a:effectLst/>
                        </a:rPr>
                      </a:br>
                      <a:r>
                        <a:rPr lang="es-MX" sz="1600" b="1" u="none" strike="noStrike" dirty="0" smtClean="0">
                          <a:effectLst/>
                        </a:rPr>
                        <a:t>(y) (%)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Ventas totales </a:t>
                      </a:r>
                      <a:r>
                        <a:rPr lang="es-MX" sz="1600" b="1" u="none" strike="noStrike" dirty="0" smtClean="0">
                          <a:effectLst/>
                        </a:rPr>
                        <a:t/>
                      </a:r>
                      <a:br>
                        <a:rPr lang="es-MX" sz="1600" b="1" u="none" strike="noStrike" dirty="0" smtClean="0">
                          <a:effectLst/>
                        </a:rPr>
                      </a:br>
                      <a:r>
                        <a:rPr lang="es-MX" sz="1600" b="1" u="none" strike="noStrike" dirty="0" smtClean="0">
                          <a:effectLst/>
                        </a:rPr>
                        <a:t>(z) (%)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4981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Menos de 12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+mn-lt"/>
                        </a:rPr>
                        <a:t>55.0%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+mn-lt"/>
                        </a:rPr>
                        <a:t>7.9%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4981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12 a 24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+mn-lt"/>
                        </a:rPr>
                        <a:t>77.2%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+mn-lt"/>
                        </a:rPr>
                        <a:t>19.2%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4981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24 a 48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+mn-lt"/>
                        </a:rPr>
                        <a:t>91.0%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+mn-lt"/>
                        </a:rPr>
                        <a:t>33.0%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4981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48 a 96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+mn-lt"/>
                        </a:rPr>
                        <a:t>95.6%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+mn-lt"/>
                        </a:rPr>
                        <a:t>41.7%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4981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96 a 192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+mn-lt"/>
                        </a:rPr>
                        <a:t>97.3%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+mn-lt"/>
                        </a:rPr>
                        <a:t>48.6%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4981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192 a 384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+mn-lt"/>
                        </a:rPr>
                        <a:t>98.8%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+mn-lt"/>
                        </a:rPr>
                        <a:t>61.4%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4981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384 a 768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+mn-lt"/>
                        </a:rPr>
                        <a:t>99.6%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+mn-lt"/>
                        </a:rPr>
                        <a:t>73.0%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4981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764 a 1,536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+mn-lt"/>
                        </a:rPr>
                        <a:t>99.9%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+mn-lt"/>
                        </a:rPr>
                        <a:t>81.3%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4981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1,536 a 3,072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+mn-lt"/>
                        </a:rPr>
                        <a:t>100.0%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+mn-lt"/>
                        </a:rPr>
                        <a:t>87.7%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4981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Más de 3,072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+mn-lt"/>
                        </a:rPr>
                        <a:t>100.0%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  <a:latin typeface="+mn-lt"/>
                        </a:rPr>
                        <a:t>100.0%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49815"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8424" y="493187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</a:t>
            </a:r>
            <a:endParaRPr lang="es-MX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141277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d</a:t>
            </a:r>
            <a:endParaRPr lang="es-MX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5575118"/>
            <a:ext cx="396044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Esto se utiliza para probar si la distribución </a:t>
            </a:r>
            <a:r>
              <a:rPr lang="es-MX" sz="1600" dirty="0" err="1" smtClean="0"/>
              <a:t>lognormal</a:t>
            </a:r>
            <a:r>
              <a:rPr lang="es-MX" sz="1600" dirty="0" smtClean="0"/>
              <a:t> ajusta los datos, y también se puede utilizar para estimar los parámetros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87813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MX" dirty="0" err="1" smtClean="0"/>
              <a:t>Oreste</a:t>
            </a:r>
            <a:r>
              <a:rPr lang="es-MX" dirty="0" smtClean="0"/>
              <a:t> (Nino) </a:t>
            </a:r>
            <a:r>
              <a:rPr lang="es-MX" dirty="0" err="1" smtClean="0"/>
              <a:t>Assereto</a:t>
            </a:r>
            <a:endParaRPr lang="es-MX" dirty="0" smtClean="0"/>
          </a:p>
        </p:txBody>
      </p:sp>
      <p:pic>
        <p:nvPicPr>
          <p:cNvPr id="6" name="Picture 2" descr="http://photos1.blogger.com/blogger/2163/1399/320/oasseretomi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23" y="2062613"/>
            <a:ext cx="2719391" cy="40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527" y="2060848"/>
            <a:ext cx="2896188" cy="4092356"/>
          </a:xfrm>
          <a:prstGeom prst="rect">
            <a:avLst/>
          </a:prstGeom>
        </p:spPr>
      </p:pic>
      <p:pic>
        <p:nvPicPr>
          <p:cNvPr id="1029" name="Picture 5" descr="https://www.surveypolice.com/blog/wp-content/uploads/2015/11/nielsensurvey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146" y="976558"/>
            <a:ext cx="2057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76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Distribución de tiendas y distribución de ventas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s-MX" dirty="0" smtClean="0"/>
                  <a:t>Para el número de tiendas</a:t>
                </a:r>
              </a:p>
              <a:p>
                <a:pPr marL="0" indent="0">
                  <a:buNone/>
                </a:pPr>
                <a:endParaRPr lang="es-MX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>
                          <a:latin typeface="Cambria Math"/>
                        </a:rPr>
                        <m:t>𝑦</m:t>
                      </m:r>
                      <m:r>
                        <a:rPr lang="es-MX" sz="2000" i="1">
                          <a:latin typeface="Cambria Math"/>
                        </a:rPr>
                        <m:t>=</m:t>
                      </m:r>
                      <m:r>
                        <a:rPr lang="es-MX" sz="20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MX" sz="20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l-G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MX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MX" sz="2000">
                                      <a:latin typeface="Cambria Math"/>
                                      <a:ea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s-MX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l-GR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MX" sz="2000" dirty="0"/>
              </a:p>
              <a:p>
                <a:pPr marL="0" indent="0">
                  <a:buNone/>
                </a:pPr>
                <a:endParaRPr lang="es-MX" sz="20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>
                          <a:latin typeface="Cambria Math"/>
                          <a:ea typeface="Cambria Math"/>
                        </a:rPr>
                        <m:t>⇒ </m:t>
                      </m:r>
                      <m:sSup>
                        <m:sSup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p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s-MX" sz="2000" i="1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  <m:r>
                        <a:rPr lang="es-MX" sz="20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  <m:func>
                        <m:func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00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s-MX" sz="2000" dirty="0" smtClean="0"/>
              </a:p>
              <a:p>
                <a:pPr marL="0" indent="0">
                  <a:buNone/>
                </a:pPr>
                <a:endParaRPr lang="es-MX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i="1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s-MX" sz="2400" i="1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s-MX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MX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es-MX" sz="24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  <m:r>
                        <a:rPr lang="es-MX" sz="24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s-MX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MX" sz="24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s-MX" sz="24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  <m:r>
                        <a:rPr lang="es-MX" sz="2400" i="1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s-MX" sz="2400" dirty="0"/>
              </a:p>
              <a:p>
                <a:pPr marL="0" indent="0">
                  <a:buNone/>
                </a:pPr>
                <a:endParaRPr lang="es-MX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3017" t="-1129" r="-75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s-MX" dirty="0" smtClean="0"/>
                  <a:t>Para las ventas totales</a:t>
                </a:r>
              </a:p>
              <a:p>
                <a:pPr marL="0" indent="0">
                  <a:buNone/>
                </a:pPr>
                <a:endParaRPr lang="es-MX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>
                          <a:latin typeface="Cambria Math"/>
                        </a:rPr>
                        <m:t>𝑧</m:t>
                      </m:r>
                      <m:r>
                        <a:rPr lang="es-MX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MX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MX" sz="20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l-G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MX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MX" sz="2000">
                                      <a:latin typeface="Cambria Math"/>
                                      <a:ea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s-MX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MX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MX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s-MX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l-GR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MX" dirty="0"/>
              </a:p>
              <a:p>
                <a:pPr marL="0" indent="0">
                  <a:buNone/>
                </a:pPr>
                <a:endParaRPr lang="es-MX" sz="20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>
                          <a:latin typeface="Cambria Math"/>
                          <a:ea typeface="Cambria Math"/>
                        </a:rPr>
                        <m:t>⇒ </m:t>
                      </m:r>
                      <m:sSup>
                        <m:sSup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p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s-MX" sz="2000" i="1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MX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  <m:r>
                        <a:rPr lang="es-MX" sz="20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  <m:func>
                        <m:funcPr>
                          <m:ctrlPr>
                            <a:rPr lang="es-MX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00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r>
                            <a:rPr lang="es-MX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s-MX" sz="2000" dirty="0"/>
              </a:p>
              <a:p>
                <a:pPr marL="0" indent="0">
                  <a:buNone/>
                </a:pPr>
                <a:endParaRPr lang="es-MX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i="1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s-MX" sz="2400" i="1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s-MX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MX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es-MX" sz="24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  <m:r>
                        <a:rPr lang="es-MX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s-MX" sz="2400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s-MX" sz="24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s-MX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MX" sz="24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s-MX" sz="24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  <m:r>
                        <a:rPr lang="es-MX" sz="2400" i="1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s-MX" sz="2400" dirty="0"/>
              </a:p>
              <a:p>
                <a:pPr marL="0" indent="0">
                  <a:buNone/>
                </a:pPr>
                <a:endParaRPr lang="es-MX" dirty="0"/>
              </a:p>
              <a:p>
                <a:pPr marL="0" indent="0">
                  <a:buNone/>
                </a:pPr>
                <a:endParaRPr lang="es-MX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3172" t="-112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43608" y="5559623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Estas líneas son paralelas (misma pendiente) y la ordenada solo difiere en </a:t>
            </a:r>
            <a:r>
              <a:rPr lang="el-GR" sz="2400" i="1" dirty="0" smtClean="0">
                <a:latin typeface="Cambria Math" pitchFamily="18" charset="0"/>
                <a:ea typeface="Cambria Math" pitchFamily="18" charset="0"/>
              </a:rPr>
              <a:t>σ</a:t>
            </a:r>
            <a:endParaRPr lang="es-MX" sz="2400" i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Relación en el papel </a:t>
            </a:r>
            <a:r>
              <a:rPr lang="es-MX" dirty="0" err="1" smtClean="0"/>
              <a:t>lognormal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sz="2400" dirty="0" smtClean="0"/>
          </a:p>
          <a:p>
            <a:pPr marL="0" indent="0">
              <a:buNone/>
            </a:pPr>
            <a:r>
              <a:rPr lang="es-MX" sz="2400" dirty="0" smtClean="0"/>
              <a:t>Este resultado permite, entre otras muchas cosas, definir los estratos de ventas que representen un porcentaje predeterminado de las ventas totales.</a:t>
            </a:r>
          </a:p>
          <a:p>
            <a:pPr marL="0" indent="0">
              <a:buNone/>
            </a:pPr>
            <a:endParaRPr lang="es-MX" sz="2400" dirty="0" smtClean="0"/>
          </a:p>
          <a:p>
            <a:pPr marL="0" indent="0">
              <a:buNone/>
            </a:pPr>
            <a:r>
              <a:rPr lang="es-MX" sz="2400" dirty="0" smtClean="0"/>
              <a:t>Esto también permite definir la cueva de concentración con cualquiera de estos datos (distribución de tiendas, o distribución de ventas)</a:t>
            </a:r>
            <a:endParaRPr lang="es-MX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313449"/>
              </p:ext>
            </p:extLst>
          </p:nvPr>
        </p:nvGraphicFramePr>
        <p:xfrm>
          <a:off x="4648200" y="1484783"/>
          <a:ext cx="4038600" cy="439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Conclusión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Otros usos de las curvas de concentración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Segmentación de localidades</a:t>
            </a:r>
          </a:p>
          <a:p>
            <a:r>
              <a:rPr lang="es-MX" dirty="0" smtClean="0"/>
              <a:t>Finanzas: uso de tarjetas, saldos en cuentas bancarias</a:t>
            </a:r>
          </a:p>
          <a:p>
            <a:r>
              <a:rPr lang="es-MX" dirty="0" smtClean="0"/>
              <a:t>Monto de siniestros</a:t>
            </a:r>
          </a:p>
          <a:p>
            <a:r>
              <a:rPr lang="es-MX" dirty="0" smtClean="0"/>
              <a:t>Riesgo de concentración</a:t>
            </a:r>
          </a:p>
          <a:p>
            <a:r>
              <a:rPr lang="es-MX" dirty="0" smtClean="0"/>
              <a:t>Nielsen: </a:t>
            </a:r>
          </a:p>
          <a:p>
            <a:pPr lvl="1"/>
            <a:r>
              <a:rPr lang="es-MX" dirty="0"/>
              <a:t>Calidad de la distribución</a:t>
            </a:r>
          </a:p>
          <a:p>
            <a:pPr lvl="1"/>
            <a:r>
              <a:rPr lang="es-MX" dirty="0" smtClean="0"/>
              <a:t>Interpolación</a:t>
            </a:r>
          </a:p>
          <a:p>
            <a:pPr lvl="1"/>
            <a:r>
              <a:rPr lang="es-MX" dirty="0" smtClean="0"/>
              <a:t>Calcular tamaño de estratos</a:t>
            </a:r>
          </a:p>
          <a:p>
            <a:pPr lvl="1"/>
            <a:r>
              <a:rPr lang="es-MX" dirty="0" smtClean="0"/>
              <a:t>Calcular ventas promedio por estrato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6087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Otro tema de investigación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MX" sz="2800" dirty="0" smtClean="0"/>
                  <a:t>En 1948 Claude </a:t>
                </a:r>
                <a:r>
                  <a:rPr lang="es-MX" sz="2800" dirty="0"/>
                  <a:t>Shannon </a:t>
                </a:r>
                <a:r>
                  <a:rPr lang="es-MX" sz="2800" dirty="0" smtClean="0"/>
                  <a:t>desarrollo la teoría </a:t>
                </a:r>
                <a:r>
                  <a:rPr lang="es-MX" sz="2800" dirty="0"/>
                  <a:t>de la </a:t>
                </a:r>
                <a:r>
                  <a:rPr lang="es-MX" sz="2800" dirty="0" smtClean="0"/>
                  <a:t>información sobre la base del concepto de entropía, que proporciona otra medida de concentración: índice de inequidad o disimilitud. Este índice tiene algunas propiedades aditivas que hacen posible separar el índice entre la contribución de sus partes.</a:t>
                </a:r>
              </a:p>
              <a:p>
                <a:pPr marL="0" indent="0">
                  <a:buNone/>
                </a:pPr>
                <a:endParaRPr lang="es-MX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MX" sz="280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s-MX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MX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28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s-MX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MX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28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s-MX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s-MX" sz="2800" dirty="0"/>
              </a:p>
              <a:p>
                <a:endParaRPr lang="es-MX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11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7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Banca Privada en América Latina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48064" y="1600200"/>
            <a:ext cx="3538736" cy="4525963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Banca por internet</a:t>
            </a:r>
          </a:p>
          <a:p>
            <a:endParaRPr lang="es-MX" dirty="0" smtClean="0"/>
          </a:p>
          <a:p>
            <a:r>
              <a:rPr lang="es-MX" dirty="0" smtClean="0"/>
              <a:t>Estimar oportunidades en América Latina</a:t>
            </a:r>
          </a:p>
        </p:txBody>
      </p:sp>
      <p:pic>
        <p:nvPicPr>
          <p:cNvPr id="6" name="Picture 2" descr="http://millenniumpost.in/ImageGenerator.aspx?ImgID=7064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61" y="3271832"/>
            <a:ext cx="1899292" cy="150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upload.wikimedia.org/wikipedia/commons/thumb/7/77/Citi_Private_Bank_1.png/220px-Citi_Private_Bank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7" y="5137745"/>
            <a:ext cx="20955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300hours.com/uploads/1/2/2/3/12234663/5008034_ori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1321" y="3292303"/>
            <a:ext cx="2194270" cy="146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gulators-have-reportedly-been-looking-into-conflicts-of-interest-at-jp-morgans-private-bank.jpg (800×499) - http://static6.businessinsider.com/image/530681055afbd3d3078b456c/regulators-have-reportedly-been-looking-into-conflicts-of-interest-at-jp-morgans-private-bank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26" y="1640929"/>
            <a:ext cx="2052162" cy="127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933233-System__Resources__Image-1095895.jpg (520×260) - http://cdn.citywirecontent.co.uk/images/2016/07/14/933233-System__Resources__Image-109589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5162192"/>
            <a:ext cx="2245360" cy="11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AR-160229984.jpg&amp;cci_ts=20160324112554 (2500×1660) - http://www.investmentnews.com/storyimage/CI/20160223/FREE/160229984/AR/0/AR-160229984.jpg&amp;cci_ts=2016032411255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2616" y="1612895"/>
            <a:ext cx="2011680" cy="133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lvagu02\Downloads\logo_PSI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780272"/>
            <a:ext cx="3126581" cy="11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8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Curvas de concentración</a:t>
            </a:r>
            <a:br>
              <a:rPr lang="es-MX" dirty="0" smtClean="0"/>
            </a:br>
            <a:r>
              <a:rPr lang="es-MX" sz="3100" dirty="0" smtClean="0">
                <a:solidFill>
                  <a:schemeClr val="bg1">
                    <a:lumMod val="50000"/>
                  </a:schemeClr>
                </a:solidFill>
              </a:rPr>
              <a:t>Curva de Lorenz – Índice de </a:t>
            </a:r>
            <a:r>
              <a:rPr lang="es-MX" sz="3100" dirty="0" err="1" smtClean="0">
                <a:solidFill>
                  <a:schemeClr val="bg1">
                    <a:lumMod val="50000"/>
                  </a:schemeClr>
                </a:solidFill>
              </a:rPr>
              <a:t>Gini</a:t>
            </a:r>
            <a:endParaRPr lang="es-MX" sz="3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https://upload.wikimedia.org/wikipedia/commons/thumb/5/59/Economics_Gini_coefficient2.svg/500px-Economics_Gini_coefficient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24" y="2092796"/>
            <a:ext cx="4000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4.bp.blogspot.com/-RBxa_8DriYo/UmVKtMjF2fI/AAAAAAAAvQ8/HDMrh4h1vzE/s1600/lorenz-otto-197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0" y="2353652"/>
            <a:ext cx="188976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umass.edu/wsp/images/gi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420" y="2353651"/>
            <a:ext cx="1888236" cy="23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8680" y="507589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Max O. Lorenz</a:t>
            </a:r>
            <a:endParaRPr lang="es-MX" dirty="0"/>
          </a:p>
        </p:txBody>
      </p:sp>
      <p:sp>
        <p:nvSpPr>
          <p:cNvPr id="9" name="TextBox 8"/>
          <p:cNvSpPr txBox="1"/>
          <p:nvPr/>
        </p:nvSpPr>
        <p:spPr>
          <a:xfrm>
            <a:off x="2964338" y="507589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/>
              <a:t>Corrado</a:t>
            </a:r>
            <a:r>
              <a:rPr lang="es-MX" dirty="0" smtClean="0"/>
              <a:t> </a:t>
            </a:r>
            <a:r>
              <a:rPr lang="es-MX" dirty="0" err="1" smtClean="0"/>
              <a:t>Gini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57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Distribución del ingreso – </a:t>
            </a:r>
            <a:r>
              <a:rPr lang="es-MX" dirty="0" err="1" smtClean="0"/>
              <a:t>World</a:t>
            </a:r>
            <a:r>
              <a:rPr lang="es-MX" dirty="0" smtClean="0"/>
              <a:t> Bank</a:t>
            </a:r>
            <a:endParaRPr lang="es-MX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340768"/>
            <a:ext cx="86741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9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Ejemplo- México</a:t>
            </a:r>
            <a:endParaRPr lang="es-MX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6900188"/>
              </p:ext>
            </p:extLst>
          </p:nvPr>
        </p:nvGraphicFramePr>
        <p:xfrm>
          <a:off x="673224" y="2024856"/>
          <a:ext cx="2674640" cy="3708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66528"/>
                <a:gridCol w="1008112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</a:rPr>
                        <a:t>Country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Mexico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</a:rPr>
                        <a:t>Reference year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smtClean="0">
                          <a:effectLst/>
                        </a:rPr>
                        <a:t>2012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noProof="0" dirty="0" err="1" smtClean="0">
                          <a:effectLst/>
                        </a:rPr>
                        <a:t>Gini</a:t>
                      </a:r>
                      <a:r>
                        <a:rPr lang="en-US" sz="1600" u="none" strike="noStrike" noProof="0" dirty="0" smtClean="0">
                          <a:effectLst/>
                        </a:rPr>
                        <a:t> index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smtClean="0">
                          <a:effectLst/>
                        </a:rPr>
                        <a:t>48.1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</a:rPr>
                        <a:t>Lowest 10%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smtClean="0">
                          <a:effectLst/>
                        </a:rPr>
                        <a:t>1.9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</a:rPr>
                        <a:t>Lowest 20%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</a:rPr>
                        <a:t>4.9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</a:rPr>
                        <a:t>Second 20%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</a:rPr>
                        <a:t>8.8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</a:rPr>
                        <a:t>Third 20%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</a:rPr>
                        <a:t>12.8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noProof="0" smtClean="0">
                          <a:effectLst/>
                        </a:rPr>
                        <a:t>Fourth 20%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</a:rPr>
                        <a:t>19.5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noProof="0" smtClean="0">
                          <a:effectLst/>
                        </a:rPr>
                        <a:t>Highest 20%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</a:rPr>
                        <a:t>54.1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noProof="0" smtClean="0">
                          <a:effectLst/>
                        </a:rPr>
                        <a:t>Highest 10%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</a:rPr>
                        <a:t>38.9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607526"/>
              </p:ext>
            </p:extLst>
          </p:nvPr>
        </p:nvGraphicFramePr>
        <p:xfrm>
          <a:off x="4139952" y="1600200"/>
          <a:ext cx="454684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77916" y="596817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</a:t>
            </a:r>
            <a:endParaRPr lang="es-MX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156641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b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9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transformación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4150097932"/>
                  </p:ext>
                </p:extLst>
              </p:nvPr>
            </p:nvGraphicFramePr>
            <p:xfrm>
              <a:off x="395536" y="2561312"/>
              <a:ext cx="3420000" cy="2595880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720000"/>
                    <a:gridCol w="756000"/>
                    <a:gridCol w="972000"/>
                    <a:gridCol w="972000"/>
                  </a:tblGrid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800" kern="1200" dirty="0"/>
                            <a:t>a</a:t>
                          </a:r>
                          <a:endParaRPr lang="es-MX" sz="1800" b="0" i="1" kern="1200" dirty="0">
                            <a:solidFill>
                              <a:schemeClr val="lt1"/>
                            </a:solidFill>
                            <a:latin typeface="Cambria Math" pitchFamily="18" charset="0"/>
                            <a:ea typeface="Cambria Math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800" kern="1200" dirty="0"/>
                            <a:t>b</a:t>
                          </a:r>
                          <a:endParaRPr lang="es-MX" sz="1800" b="0" i="1" kern="1200" dirty="0">
                            <a:solidFill>
                              <a:schemeClr val="lt1"/>
                            </a:solidFill>
                            <a:latin typeface="Cambria Math" pitchFamily="18" charset="0"/>
                            <a:ea typeface="Cambria Math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MX" sz="180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MX" sz="1800" kern="1200">
                                        <a:effectLst/>
                                        <a:latin typeface="Cambria Math"/>
                                      </a:rPr>
                                      <m:t>𝛷</m:t>
                                    </m:r>
                                  </m:e>
                                  <m:sup>
                                    <m:r>
                                      <a:rPr lang="es-MX" sz="1800" kern="1200">
                                        <a:effectLst/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s-MX" sz="1800" kern="12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s-MX" sz="1800" kern="1200">
                                    <a:effectLst/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s-MX" sz="1800" kern="12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8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MX" sz="180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MX" sz="1800" kern="1200">
                                        <a:effectLst/>
                                        <a:latin typeface="Cambria Math"/>
                                      </a:rPr>
                                      <m:t>𝛷</m:t>
                                    </m:r>
                                  </m:e>
                                  <m:sup>
                                    <m:r>
                                      <a:rPr lang="es-MX" sz="1800" kern="1200">
                                        <a:effectLst/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s-MX" sz="1800" kern="12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s-MX" sz="1800" kern="1200"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s-MX" sz="1800" kern="12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800" b="0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10%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1.9%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-1.282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/>
                            <a:t>-2.075</a:t>
                          </a:r>
                          <a:endParaRPr lang="es-MX" sz="1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/>
                            <a:t>20%</a:t>
                          </a:r>
                          <a:endParaRPr lang="es-MX" sz="1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4.9%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-0.842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-1.655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/>
                            <a:t>40%</a:t>
                          </a:r>
                          <a:endParaRPr lang="es-MX" sz="1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13.7%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-0.253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-1.094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/>
                            <a:t>60%</a:t>
                          </a:r>
                          <a:endParaRPr lang="es-MX" sz="1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26.5%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0.253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-0.628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/>
                            <a:t>80%</a:t>
                          </a:r>
                          <a:endParaRPr lang="es-MX" sz="1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46.0%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/>
                            <a:t>0.842</a:t>
                          </a:r>
                          <a:endParaRPr lang="es-MX" sz="1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-0.100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90%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61.1%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1.282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0.282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4150097932"/>
                  </p:ext>
                </p:extLst>
              </p:nvPr>
            </p:nvGraphicFramePr>
            <p:xfrm>
              <a:off x="395536" y="2561312"/>
              <a:ext cx="3420000" cy="2614232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720000"/>
                    <a:gridCol w="756000"/>
                    <a:gridCol w="972000"/>
                    <a:gridCol w="972000"/>
                  </a:tblGrid>
                  <a:tr h="389192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800" kern="1200" dirty="0"/>
                            <a:t>a</a:t>
                          </a:r>
                          <a:endParaRPr lang="es-MX" sz="1800" b="0" i="1" kern="1200" dirty="0">
                            <a:solidFill>
                              <a:schemeClr val="lt1"/>
                            </a:solidFill>
                            <a:latin typeface="Cambria Math" pitchFamily="18" charset="0"/>
                            <a:ea typeface="Cambria Math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800" kern="1200" dirty="0"/>
                            <a:t>b</a:t>
                          </a:r>
                          <a:endParaRPr lang="es-MX" sz="1800" b="0" i="1" kern="1200" dirty="0">
                            <a:solidFill>
                              <a:schemeClr val="lt1"/>
                            </a:solidFill>
                            <a:latin typeface="Cambria Math" pitchFamily="18" charset="0"/>
                            <a:ea typeface="Cambria Math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51875" t="-4688" r="-99375" b="-57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53459" t="-4688" b="-57812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10%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1.9%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-1.282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/>
                            <a:t>-2.075</a:t>
                          </a:r>
                          <a:endParaRPr lang="es-MX" sz="1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/>
                            <a:t>20%</a:t>
                          </a:r>
                          <a:endParaRPr lang="es-MX" sz="1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4.9%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-0.842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-1.655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/>
                            <a:t>40%</a:t>
                          </a:r>
                          <a:endParaRPr lang="es-MX" sz="1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13.7%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-0.253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-1.094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/>
                            <a:t>60%</a:t>
                          </a:r>
                          <a:endParaRPr lang="es-MX" sz="1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26.5%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0.253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-0.628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/>
                            <a:t>80%</a:t>
                          </a:r>
                          <a:endParaRPr lang="es-MX" sz="1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46.0%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/>
                            <a:t>0.842</a:t>
                          </a:r>
                          <a:endParaRPr lang="es-MX" sz="1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-0.100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90%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61.1%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1.282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MX" sz="1400" kern="1200" dirty="0"/>
                            <a:t>0.282</a:t>
                          </a:r>
                          <a:endParaRPr lang="es-MX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1517628"/>
              </p:ext>
            </p:extLst>
          </p:nvPr>
        </p:nvGraphicFramePr>
        <p:xfrm>
          <a:off x="4067944" y="1600200"/>
          <a:ext cx="461885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6516216" y="4653136"/>
            <a:ext cx="223224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961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La distribución </a:t>
            </a:r>
            <a:r>
              <a:rPr lang="es-MX" dirty="0" err="1" smtClean="0"/>
              <a:t>lognormal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93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1017</Words>
  <Application>Microsoft Office PowerPoint</Application>
  <PresentationFormat>Presentación en pantalla (4:3)</PresentationFormat>
  <Paragraphs>444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Calibri</vt:lpstr>
      <vt:lpstr>Cambria Math</vt:lpstr>
      <vt:lpstr>Office Theme</vt:lpstr>
      <vt:lpstr>Curvas de concentración y la distribución lognormal</vt:lpstr>
      <vt:lpstr>El origen</vt:lpstr>
      <vt:lpstr>Oreste (Nino) Assereto</vt:lpstr>
      <vt:lpstr>Banca Privada en América Latina</vt:lpstr>
      <vt:lpstr>Curvas de concentración Curva de Lorenz – Índice de Gini</vt:lpstr>
      <vt:lpstr>Distribución del ingreso – World Bank</vt:lpstr>
      <vt:lpstr>Ejemplo- México</vt:lpstr>
      <vt:lpstr>La transformación</vt:lpstr>
      <vt:lpstr>La distribución lognormal</vt:lpstr>
      <vt:lpstr>Génesis – Sir Francis Galton</vt:lpstr>
      <vt:lpstr>Definición</vt:lpstr>
      <vt:lpstr>Momentos</vt:lpstr>
      <vt:lpstr>Relación entre Sigma y CV</vt:lpstr>
      <vt:lpstr>Cuantiles y Moda</vt:lpstr>
      <vt:lpstr>Estimación de parámetros</vt:lpstr>
      <vt:lpstr>Propiedad multiplicativa</vt:lpstr>
      <vt:lpstr>Distribución de momentos</vt:lpstr>
      <vt:lpstr>Ejemplo – distribución de las ventas</vt:lpstr>
      <vt:lpstr>Ejemplo – distribución de las ventas</vt:lpstr>
      <vt:lpstr>Regreso a las curvas de concentración</vt:lpstr>
      <vt:lpstr>Transformación</vt:lpstr>
      <vt:lpstr>Interpretación de parámetros</vt:lpstr>
      <vt:lpstr>Relación con el índice de Gini</vt:lpstr>
      <vt:lpstr>Otro resultado interesante</vt:lpstr>
      <vt:lpstr>Aplicación: distribución de ventas y papel lognormal</vt:lpstr>
      <vt:lpstr>Papel lognormal</vt:lpstr>
      <vt:lpstr>Distribución de ventas</vt:lpstr>
      <vt:lpstr>Distribución de ventas</vt:lpstr>
      <vt:lpstr>Distribución de ventas</vt:lpstr>
      <vt:lpstr>Distribución de tiendas y distribución de ventas</vt:lpstr>
      <vt:lpstr>Relación en el papel lognormal</vt:lpstr>
      <vt:lpstr>Conclusión</vt:lpstr>
      <vt:lpstr>Otros usos de las curvas de concentración</vt:lpstr>
      <vt:lpstr>Otro tema de investigación</vt:lpstr>
    </vt:vector>
  </TitlesOfParts>
  <Company>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Alvarez, Gustavo</dc:creator>
  <cp:lastModifiedBy>MANUEL MENDOZA RAMIREZ</cp:lastModifiedBy>
  <cp:revision>145</cp:revision>
  <dcterms:created xsi:type="dcterms:W3CDTF">2017-01-16T20:28:20Z</dcterms:created>
  <dcterms:modified xsi:type="dcterms:W3CDTF">2017-01-31T19:22:44Z</dcterms:modified>
</cp:coreProperties>
</file>